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485" r:id="rId2"/>
    <p:sldId id="720" r:id="rId3"/>
    <p:sldId id="535" r:id="rId4"/>
    <p:sldId id="257" r:id="rId5"/>
    <p:sldId id="259" r:id="rId6"/>
    <p:sldId id="260" r:id="rId7"/>
    <p:sldId id="262" r:id="rId8"/>
    <p:sldId id="263" r:id="rId9"/>
    <p:sldId id="709" r:id="rId10"/>
    <p:sldId id="261" r:id="rId11"/>
    <p:sldId id="708" r:id="rId12"/>
    <p:sldId id="722" r:id="rId13"/>
    <p:sldId id="723" r:id="rId14"/>
    <p:sldId id="724" r:id="rId15"/>
    <p:sldId id="725" r:id="rId16"/>
    <p:sldId id="726" r:id="rId17"/>
    <p:sldId id="727" r:id="rId18"/>
    <p:sldId id="728" r:id="rId19"/>
    <p:sldId id="729" r:id="rId20"/>
    <p:sldId id="739" r:id="rId21"/>
    <p:sldId id="730" r:id="rId22"/>
    <p:sldId id="733" r:id="rId23"/>
    <p:sldId id="731" r:id="rId24"/>
    <p:sldId id="741" r:id="rId25"/>
    <p:sldId id="734" r:id="rId26"/>
    <p:sldId id="581" r:id="rId27"/>
    <p:sldId id="732" r:id="rId28"/>
    <p:sldId id="743" r:id="rId29"/>
    <p:sldId id="719" r:id="rId30"/>
    <p:sldId id="735" r:id="rId31"/>
  </p:sldIdLst>
  <p:sldSz cx="12192000" cy="6858000"/>
  <p:notesSz cx="6858000" cy="9144000"/>
  <p:embeddedFontLst>
    <p:embeddedFont>
      <p:font typeface="Andale Mono" panose="020B0509000000000004" pitchFamily="49" charset="0"/>
      <p:regular r:id="rId33"/>
    </p:embeddedFont>
    <p:embeddedFont>
      <p:font typeface="Ink Free" panose="03080402000500000000" pitchFamily="66" charset="0"/>
      <p:regular r:id="rId34"/>
    </p:embeddedFont>
    <p:embeddedFont>
      <p:font typeface="Verdana" panose="020B0604030504040204" pitchFamily="34"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720"/>
            <p14:sldId id="535"/>
            <p14:sldId id="257"/>
            <p14:sldId id="259"/>
            <p14:sldId id="260"/>
            <p14:sldId id="262"/>
            <p14:sldId id="263"/>
            <p14:sldId id="709"/>
            <p14:sldId id="261"/>
            <p14:sldId id="708"/>
            <p14:sldId id="722"/>
            <p14:sldId id="723"/>
            <p14:sldId id="724"/>
            <p14:sldId id="725"/>
            <p14:sldId id="726"/>
            <p14:sldId id="727"/>
            <p14:sldId id="728"/>
            <p14:sldId id="729"/>
            <p14:sldId id="739"/>
            <p14:sldId id="730"/>
            <p14:sldId id="733"/>
            <p14:sldId id="731"/>
            <p14:sldId id="741"/>
            <p14:sldId id="734"/>
            <p14:sldId id="581"/>
            <p14:sldId id="732"/>
            <p14:sldId id="743"/>
            <p14:sldId id="719"/>
            <p14:sldId id="735"/>
          </p14:sldIdLst>
        </p14:section>
        <p14:section name="Default Section" id="{8798EF7B-FA91-3F42-BBDB-C5DCFDEAEC0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16" autoAdjust="0"/>
    <p:restoredTop sz="65677" autoAdjust="0"/>
  </p:normalViewPr>
  <p:slideViewPr>
    <p:cSldViewPr snapToGrid="0">
      <p:cViewPr varScale="1">
        <p:scale>
          <a:sx n="103" d="100"/>
          <a:sy n="103" d="100"/>
        </p:scale>
        <p:origin x="1096" y="168"/>
      </p:cViewPr>
      <p:guideLst/>
    </p:cSldViewPr>
  </p:slideViewPr>
  <p:outlineViewPr>
    <p:cViewPr>
      <p:scale>
        <a:sx n="33" d="100"/>
        <a:sy n="33" d="100"/>
      </p:scale>
      <p:origin x="0" y="-956"/>
    </p:cViewPr>
  </p:outlineViewPr>
  <p:notesTextViewPr>
    <p:cViewPr>
      <p:scale>
        <a:sx n="150" d="100"/>
        <a:sy n="150" d="100"/>
      </p:scale>
      <p:origin x="0" y="0"/>
    </p:cViewPr>
  </p:notesTextViewPr>
  <p:sorterViewPr>
    <p:cViewPr>
      <p:scale>
        <a:sx n="120" d="100"/>
        <a:sy n="120" d="100"/>
      </p:scale>
      <p:origin x="0" y="-12560"/>
    </p:cViewPr>
  </p:sorterViewPr>
  <p:notesViewPr>
    <p:cSldViewPr snapToGrid="0">
      <p:cViewPr varScale="1">
        <p:scale>
          <a:sx n="53" d="100"/>
          <a:sy n="53" d="100"/>
        </p:scale>
        <p:origin x="2236" y="2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12/31/25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753FC-C189-9F51-BA00-8BCD9D6BB4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5AAAB1-6001-E6BA-D970-DEB03E783C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78D6E1-D752-6C72-346C-0FB62F01A726}"/>
              </a:ext>
            </a:extLst>
          </p:cNvPr>
          <p:cNvSpPr>
            <a:spLocks noGrp="1"/>
          </p:cNvSpPr>
          <p:nvPr>
            <p:ph type="body" idx="1"/>
          </p:nvPr>
        </p:nvSpPr>
        <p:spPr/>
        <p:txBody>
          <a:bodyPr/>
          <a:lstStyle/>
          <a:p>
            <a:r>
              <a:rPr lang="en-US" dirty="0"/>
              <a:t>REST and </a:t>
            </a:r>
            <a:r>
              <a:rPr lang="en-US" dirty="0" err="1"/>
              <a:t>WebSockets</a:t>
            </a:r>
            <a:r>
              <a:rPr lang="en-US" dirty="0"/>
              <a:t> are the two most important client-server communication styles. </a:t>
            </a:r>
          </a:p>
          <a:p>
            <a:endParaRPr lang="en-US" dirty="0"/>
          </a:p>
          <a:p>
            <a:r>
              <a:rPr lang="en-US" dirty="0"/>
              <a:t>Q: Do you really need both?</a:t>
            </a:r>
          </a:p>
          <a:p>
            <a:r>
              <a:rPr lang="en-US" dirty="0"/>
              <a:t>(A: if you only have REST and you want real-time chat, you have to constant poll the server “hey, did anything happen?” which is generally slower and requires a lot of useless work. You *could* do almost everything with </a:t>
            </a:r>
            <a:r>
              <a:rPr lang="en-US" dirty="0" err="1"/>
              <a:t>websockets</a:t>
            </a:r>
            <a:r>
              <a:rPr lang="en-US" dirty="0"/>
              <a:t>, and that’s how some applications are built… but sometimes you just want to make a function call or get a new webpage, and single-request-single-response is the right model for that. REST applications are also, in general, easier to test.)</a:t>
            </a:r>
          </a:p>
          <a:p>
            <a:endParaRPr lang="en-US" dirty="0"/>
          </a:p>
          <a:p>
            <a:r>
              <a:rPr lang="en-US" dirty="0"/>
              <a:t>&lt;edit this at: &gt;</a:t>
            </a:r>
          </a:p>
          <a:p>
            <a:r>
              <a:rPr lang="en-US" dirty="0"/>
              <a:t>https://</a:t>
            </a:r>
            <a:r>
              <a:rPr lang="en-US" dirty="0" err="1"/>
              <a:t>mermaid.ink</a:t>
            </a:r>
            <a:r>
              <a:rPr lang="en-US" dirty="0"/>
              <a:t>/</a:t>
            </a:r>
            <a:r>
              <a:rPr lang="en-US" dirty="0" err="1"/>
              <a:t>img</a:t>
            </a:r>
            <a:r>
              <a:rPr lang="en-US" dirty="0"/>
              <a: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type=</a:t>
            </a:r>
            <a:r>
              <a:rPr lang="en-US" dirty="0" err="1"/>
              <a:t>png</a:t>
            </a:r>
            <a:r>
              <a:rPr lang="en-US" dirty="0"/>
              <a:t>)](https://</a:t>
            </a:r>
            <a:r>
              <a:rPr lang="en-US" dirty="0" err="1"/>
              <a:t>mermaid.live</a:t>
            </a:r>
            <a:r>
              <a:rPr lang="en-US" dirty="0"/>
              <a:t>/edi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a:t>
            </a:r>
          </a:p>
        </p:txBody>
      </p:sp>
    </p:spTree>
    <p:extLst>
      <p:ext uri="{BB962C8B-B14F-4D97-AF65-F5344CB8AC3E}">
        <p14:creationId xmlns:p14="http://schemas.microsoft.com/office/powerpoint/2010/main" val="4228175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 servers we’ve seen so far are very silly: you can’t build a real application like this. Why?</a:t>
            </a:r>
          </a:p>
          <a:p>
            <a:endParaRPr lang="en-US" dirty="0"/>
          </a:p>
          <a:p>
            <a:r>
              <a:rPr lang="en-US" dirty="0"/>
              <a:t>Well, sometimes you need to stop your webserver, so just tracking </a:t>
            </a:r>
            <a:r>
              <a:rPr lang="en-US" dirty="0" err="1"/>
              <a:t>numLogins</a:t>
            </a:r>
            <a:r>
              <a:rPr lang="en-US" dirty="0"/>
              <a:t> in memory is a bad idea.</a:t>
            </a:r>
          </a:p>
          <a:p>
            <a:endParaRPr lang="en-US" dirty="0"/>
          </a:p>
          <a:p>
            <a:r>
              <a:rPr lang="en-US" dirty="0"/>
              <a:t>It’s also obviously a bad idea, most of the time, to have your username and password baked into your application’s code.</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4255683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exceptions to the fact that web applications have state?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7C2FE-14BE-B74D-96F0-2A5DC4BF006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38007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CSR architecture.</a:t>
            </a:r>
          </a:p>
          <a:p>
            <a:endParaRPr lang="en-US" dirty="0"/>
          </a:p>
          <a:p>
            <a:pPr marL="171450" indent="-171450">
              <a:buFontTx/>
              <a:buChar char="-"/>
            </a:pPr>
            <a:endParaRPr lang="en-US" i="0" dirty="0"/>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798885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this? What kind of thing is this in the CSR architecture?</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1241118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Connections: </a:t>
            </a:r>
          </a:p>
          <a:p>
            <a:pPr marL="171450" indent="-171450">
              <a:buFontTx/>
              <a:buChar char="-"/>
            </a:pPr>
            <a:r>
              <a:rPr lang="en-US" dirty="0"/>
              <a:t>in module 2 we talked about testing for a </a:t>
            </a:r>
            <a:r>
              <a:rPr lang="en-US" i="1" dirty="0"/>
              <a:t>service </a:t>
            </a:r>
            <a:r>
              <a:rPr lang="en-US" i="0" dirty="0"/>
              <a:t>layer abstraction</a:t>
            </a:r>
          </a:p>
          <a:p>
            <a:pPr marL="171450" indent="-171450">
              <a:buFontTx/>
              <a:buChar char="-"/>
            </a:pPr>
            <a:r>
              <a:rPr lang="en-US" i="0" dirty="0"/>
              <a:t>in module 3 and earlier in this lecture we saw how Express implements a the </a:t>
            </a:r>
            <a:r>
              <a:rPr lang="en-US" i="1" dirty="0"/>
              <a:t>controller</a:t>
            </a:r>
            <a:r>
              <a:rPr lang="en-US" i="0" dirty="0"/>
              <a:t> part of the abstraction</a:t>
            </a:r>
          </a:p>
          <a:p>
            <a:pPr marL="171450" indent="-171450">
              <a:buFontTx/>
              <a:buChar char="-"/>
            </a:pPr>
            <a:r>
              <a:rPr lang="en-US" i="0" dirty="0"/>
              <a:t>IP1 has a service and controller layer… but no real repository, it’s just using </a:t>
            </a:r>
            <a:r>
              <a:rPr lang="en-US" i="0" dirty="0" err="1"/>
              <a:t>hashtables</a:t>
            </a:r>
            <a:r>
              <a:rPr lang="en-US" i="0" dirty="0"/>
              <a:t> in memory to store all its data</a:t>
            </a:r>
          </a:p>
          <a:p>
            <a:pPr marL="171450" indent="-171450">
              <a:buFontTx/>
              <a:buChar char="-"/>
            </a:pPr>
            <a:r>
              <a:rPr lang="en-US" i="0" dirty="0"/>
              <a:t>IP2 and beyond will have all three layers: controller, service, and repository</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939566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you need mocking to test the service layer without the repository layer, which hasn’t been covered yet)</a:t>
            </a: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533053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in this lecture, we’ve talked about why we need web applications to be distributed systems from the perspective of allowing people in different locations to communicate. The rest of this lecture is about scalability.</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1237876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Shape 748"/>
          <p:cNvSpPr>
            <a:spLocks noGrp="1" noRot="1" noChangeAspect="1"/>
          </p:cNvSpPr>
          <p:nvPr>
            <p:ph type="sldImg"/>
          </p:nvPr>
        </p:nvSpPr>
        <p:spPr>
          <a:prstGeom prst="rect">
            <a:avLst/>
          </a:prstGeom>
        </p:spPr>
        <p:txBody>
          <a:bodyPr/>
          <a:lstStyle/>
          <a:p>
            <a:endParaRPr/>
          </a:p>
        </p:txBody>
      </p:sp>
      <p:sp>
        <p:nvSpPr>
          <p:cNvPr id="749" name="Shape 749"/>
          <p:cNvSpPr>
            <a:spLocks noGrp="1"/>
          </p:cNvSpPr>
          <p:nvPr>
            <p:ph type="body" sz="quarter" idx="1"/>
          </p:nvPr>
        </p:nvSpPr>
        <p:spPr>
          <a:prstGeom prst="rect">
            <a:avLst/>
          </a:prstGeom>
        </p:spPr>
        <p:txBody>
          <a:bodyPr/>
          <a:lstStyle/>
          <a:p>
            <a:pPr defTabSz="914400">
              <a:lnSpc>
                <a:spcPct val="100000"/>
              </a:lnSpc>
              <a:defRPr sz="1600">
                <a:latin typeface="Calibri"/>
                <a:ea typeface="Calibri"/>
                <a:cs typeface="Calibri"/>
                <a:sym typeface="Calibri"/>
              </a:defRPr>
            </a:pPr>
            <a:r>
              <a:rPr dirty="0"/>
              <a:t>Here is an example of a micro services architecture for a productivity application. There are multiple components to this application. Each component is shown as a grey box, and is a micro service.</a:t>
            </a:r>
            <a:endParaRPr lang="en-US" dirty="0"/>
          </a:p>
          <a:p>
            <a:pPr defTabSz="914400">
              <a:lnSpc>
                <a:spcPct val="100000"/>
              </a:lnSpc>
              <a:defRPr sz="1600">
                <a:latin typeface="Calibri"/>
                <a:ea typeface="Calibri"/>
                <a:cs typeface="Calibri"/>
                <a:sym typeface="Calibri"/>
              </a:defRPr>
            </a:pPr>
            <a:endParaRPr dirty="0"/>
          </a:p>
          <a:p>
            <a:pPr defTabSz="914400">
              <a:lnSpc>
                <a:spcPct val="100000"/>
              </a:lnSpc>
              <a:defRPr sz="1600">
                <a:latin typeface="Calibri"/>
                <a:ea typeface="Calibri"/>
                <a:cs typeface="Calibri"/>
                <a:sym typeface="Calibri"/>
              </a:defRPr>
            </a:pPr>
            <a:r>
              <a:rPr dirty="0"/>
              <a:t>(Note the separation of responsibilities to entirely different services that only connect over a well-defined API)</a:t>
            </a:r>
          </a:p>
          <a:p>
            <a:pPr defTabSz="914400">
              <a:lnSpc>
                <a:spcPct val="100000"/>
              </a:lnSpc>
              <a:defRPr sz="1600">
                <a:latin typeface="Calibri"/>
                <a:ea typeface="Calibri"/>
                <a:cs typeface="Calibri"/>
                <a:sym typeface="Calibri"/>
              </a:defRPr>
            </a:pPr>
            <a:endParaRPr dirty="0"/>
          </a:p>
        </p:txBody>
      </p:sp>
    </p:spTree>
    <p:extLst>
      <p:ext uri="{BB962C8B-B14F-4D97-AF65-F5344CB8AC3E}">
        <p14:creationId xmlns:p14="http://schemas.microsoft.com/office/powerpoint/2010/main" val="260639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8584C-A81E-6DE8-0E8D-077FC7672F96}"/>
            </a:ext>
          </a:extLst>
        </p:cNvPr>
        <p:cNvGrpSpPr/>
        <p:nvPr/>
      </p:nvGrpSpPr>
      <p:grpSpPr>
        <a:xfrm>
          <a:off x="0" y="0"/>
          <a:ext cx="0" cy="0"/>
          <a:chOff x="0" y="0"/>
          <a:chExt cx="0" cy="0"/>
        </a:xfrm>
      </p:grpSpPr>
      <p:sp>
        <p:nvSpPr>
          <p:cNvPr id="748" name="Shape 748">
            <a:extLst>
              <a:ext uri="{FF2B5EF4-FFF2-40B4-BE49-F238E27FC236}">
                <a16:creationId xmlns:a16="http://schemas.microsoft.com/office/drawing/2014/main" id="{D4217208-707B-C6C5-E39C-DE03D58B7EB8}"/>
              </a:ext>
            </a:extLst>
          </p:cNvPr>
          <p:cNvSpPr>
            <a:spLocks noGrp="1" noRot="1" noChangeAspect="1"/>
          </p:cNvSpPr>
          <p:nvPr>
            <p:ph type="sldImg"/>
          </p:nvPr>
        </p:nvSpPr>
        <p:spPr>
          <a:prstGeom prst="rect">
            <a:avLst/>
          </a:prstGeom>
        </p:spPr>
        <p:txBody>
          <a:bodyPr/>
          <a:lstStyle/>
          <a:p>
            <a:endParaRPr/>
          </a:p>
        </p:txBody>
      </p:sp>
      <p:sp>
        <p:nvSpPr>
          <p:cNvPr id="749" name="Shape 749">
            <a:extLst>
              <a:ext uri="{FF2B5EF4-FFF2-40B4-BE49-F238E27FC236}">
                <a16:creationId xmlns:a16="http://schemas.microsoft.com/office/drawing/2014/main" id="{280E82BD-1CF8-9464-9559-7BE0C88BFFD0}"/>
              </a:ext>
            </a:extLst>
          </p:cNvPr>
          <p:cNvSpPr>
            <a:spLocks noGrp="1"/>
          </p:cNvSpPr>
          <p:nvPr>
            <p:ph type="body" sz="quarter" idx="1"/>
          </p:nvPr>
        </p:nvSpPr>
        <p:spPr>
          <a:prstGeom prst="rect">
            <a:avLst/>
          </a:prstGeom>
        </p:spPr>
        <p:txBody>
          <a:bodyPr/>
          <a:lstStyle/>
          <a:p>
            <a:pPr defTabSz="914400">
              <a:lnSpc>
                <a:spcPct val="100000"/>
              </a:lnSpc>
              <a:defRPr sz="1600">
                <a:latin typeface="Calibri"/>
                <a:ea typeface="Calibri"/>
                <a:cs typeface="Calibri"/>
                <a:sym typeface="Calibri"/>
              </a:defRPr>
            </a:pPr>
            <a:endParaRPr/>
          </a:p>
        </p:txBody>
      </p:sp>
    </p:spTree>
    <p:extLst>
      <p:ext uri="{BB962C8B-B14F-4D97-AF65-F5344CB8AC3E}">
        <p14:creationId xmlns:p14="http://schemas.microsoft.com/office/powerpoint/2010/main" val="2703469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12B0D-6C9D-FB7F-7918-8083057981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707F5-A314-5DD2-807D-1D437A395E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FB228-5941-3231-3C21-B21B91DDF504}"/>
              </a:ext>
            </a:extLst>
          </p:cNvPr>
          <p:cNvSpPr>
            <a:spLocks noGrp="1"/>
          </p:cNvSpPr>
          <p:nvPr>
            <p:ph type="body" idx="1"/>
          </p:nvPr>
        </p:nvSpPr>
        <p:spPr/>
        <p:txBody>
          <a:bodyPr/>
          <a:lstStyle/>
          <a:p>
            <a:r>
              <a:rPr lang="en-US" dirty="0"/>
              <a:t>So far in this class, every lecture has been about organizing people, processes, and programs in some way: when we talk about testing or typescript, we saw a lot of code but discussed how contracts and tests are communicating with the future (people) and how code coverage metrics lets us quantitively assess our progress (processes).</a:t>
            </a:r>
          </a:p>
          <a:p>
            <a:endParaRPr lang="en-US" dirty="0"/>
          </a:p>
          <a:p>
            <a:r>
              <a:rPr lang="en-US" dirty="0"/>
              <a:t>In the next few lectures, we’re going to be “stuck” over on the right a little bit, focusing more on some programming knowledge you’ll need as you move past IP1 to the other individual projects and the big group project.</a:t>
            </a:r>
          </a:p>
          <a:p>
            <a:endParaRPr lang="en-US" dirty="0"/>
          </a:p>
          <a:p>
            <a:r>
              <a:rPr lang="en-US" dirty="0"/>
              <a:t>Almost every class in software engineering needs to do this, because you can’t learn software engineering without doing some programming in the context of a large software project. The next few lectures are about how our particular variety of large software project works: a web application. What’s a web app?</a:t>
            </a:r>
          </a:p>
        </p:txBody>
      </p:sp>
      <p:sp>
        <p:nvSpPr>
          <p:cNvPr id="4" name="Slide Number Placeholder 3">
            <a:extLst>
              <a:ext uri="{FF2B5EF4-FFF2-40B4-BE49-F238E27FC236}">
                <a16:creationId xmlns:a16="http://schemas.microsoft.com/office/drawing/2014/main" id="{5C5D2EC7-5CE9-E925-D2DF-EA125AF712EB}"/>
              </a:ext>
            </a:extLst>
          </p:cNvPr>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3931437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Shape 764"/>
          <p:cNvSpPr>
            <a:spLocks noGrp="1" noRot="1" noChangeAspect="1"/>
          </p:cNvSpPr>
          <p:nvPr>
            <p:ph type="sldImg"/>
          </p:nvPr>
        </p:nvSpPr>
        <p:spPr>
          <a:prstGeom prst="rect">
            <a:avLst/>
          </a:prstGeom>
        </p:spPr>
        <p:txBody>
          <a:bodyPr/>
          <a:lstStyle/>
          <a:p>
            <a:endParaRPr/>
          </a:p>
        </p:txBody>
      </p:sp>
      <p:sp>
        <p:nvSpPr>
          <p:cNvPr id="765" name="Shape 765"/>
          <p:cNvSpPr>
            <a:spLocks noGrp="1"/>
          </p:cNvSpPr>
          <p:nvPr>
            <p:ph type="body" sz="quarter" idx="1"/>
          </p:nvPr>
        </p:nvSpPr>
        <p:spPr>
          <a:prstGeom prst="rect">
            <a:avLst/>
          </a:prstGeom>
        </p:spPr>
        <p:txBody>
          <a:bodyPr/>
          <a:lstStyle>
            <a:lvl1pPr defTabSz="914400">
              <a:lnSpc>
                <a:spcPct val="100000"/>
              </a:lnSpc>
              <a:defRPr sz="1800">
                <a:latin typeface="Calibri"/>
                <a:ea typeface="Calibri"/>
                <a:cs typeface="Calibri"/>
                <a:sym typeface="Calibri"/>
              </a:defRPr>
            </a:lvl1pPr>
          </a:lstStyle>
          <a:p>
            <a:r>
              <a:rPr lang="en-US"/>
              <a:t>Microservice advocates claim that </a:t>
            </a:r>
            <a:r>
              <a:t>as the system grows in complexity, the micro service abstraction </a:t>
            </a:r>
            <a:r>
              <a:rPr lang="en-US"/>
              <a:t>provides gains in</a:t>
            </a:r>
            <a:r>
              <a:t> understanding and productivity</a:t>
            </a:r>
            <a:r>
              <a:rPr lang="en-US"/>
              <a:t> that outweigh the cost of the added complexity.</a:t>
            </a:r>
          </a:p>
          <a:p>
            <a:endParaRPr lang="en-US"/>
          </a:p>
          <a:p>
            <a:r>
              <a:rPr lang="en-US"/>
              <a:t>It would be interesting to have some hard data about this, but companies probably don’t want to be too transparent about stuff like this.</a:t>
            </a:r>
            <a:endParaRPr/>
          </a:p>
        </p:txBody>
      </p:sp>
    </p:spTree>
    <p:extLst>
      <p:ext uri="{BB962C8B-B14F-4D97-AF65-F5344CB8AC3E}">
        <p14:creationId xmlns:p14="http://schemas.microsoft.com/office/powerpoint/2010/main" val="3227687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7C2FE-14BE-B74D-96F0-2A5DC4BF006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40073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BBDC-FD60-FC72-4505-D583AA8B97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B9F2E5-E680-2756-D76E-CF2F87A2C5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EE3A19-BBA5-395F-66F2-70B4174076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A86CFD9-6644-9FDE-DA35-CA6BE71E371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7C2FE-14BE-B74D-96F0-2A5DC4BF006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07541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talked about web applications and how web application backends are built. Hopefully there are a lot of key terms on this page that you can explain that you couldn’t before? (Maybe if time, ask if questions about any other jargon?)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7C2FE-14BE-B74D-96F0-2A5DC4BF006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69444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web application is a relatively simple and extremely common example of a distributed system. </a:t>
            </a:r>
          </a:p>
          <a:p>
            <a:endParaRPr lang="en-US" dirty="0"/>
          </a:p>
          <a:p>
            <a:r>
              <a:rPr lang="en-US" dirty="0"/>
              <a:t>This is necessary given the goals of our website, and most websites: </a:t>
            </a:r>
            <a:r>
              <a:rPr lang="en-US" dirty="0" err="1"/>
              <a:t>GameNite</a:t>
            </a:r>
            <a:r>
              <a:rPr lang="en-US" dirty="0"/>
              <a:t> wants to help people play a game if they’re not in the same place, so they’re distributed. Websites also need to be distributed for scalability, which we’ll talk about, but only a bit.</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2396059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lecture is trying to cover material you could spend a semester learning in:</a:t>
            </a:r>
          </a:p>
          <a:p>
            <a:pPr marL="171450" indent="-171450">
              <a:buFontTx/>
              <a:buChar char="-"/>
            </a:pPr>
            <a:r>
              <a:rPr lang="en-US" dirty="0"/>
              <a:t>CS 3700 Networks and Distributed Systems</a:t>
            </a:r>
          </a:p>
          <a:p>
            <a:pPr marL="171450" indent="-171450">
              <a:buFontTx/>
              <a:buChar char="-"/>
            </a:pPr>
            <a:r>
              <a:rPr lang="en-US" dirty="0"/>
              <a:t>CS 4550 Web Development</a:t>
            </a:r>
          </a:p>
          <a:p>
            <a:pPr marL="171450" indent="-171450">
              <a:buFontTx/>
              <a:buChar char="-"/>
            </a:pPr>
            <a:r>
              <a:rPr lang="en-US" dirty="0"/>
              <a:t>CS 4730 Distributed Systems</a:t>
            </a:r>
          </a:p>
          <a:p>
            <a:pPr marL="171450" indent="-171450">
              <a:buFontTx/>
              <a:buChar char="-"/>
            </a:pPr>
            <a:r>
              <a:rPr lang="en-US" dirty="0"/>
              <a:t>CS 6650 Building Scalable Distributed Systems</a:t>
            </a:r>
          </a:p>
          <a:p>
            <a:endParaRPr lang="en-US" dirty="0"/>
          </a:p>
          <a:p>
            <a:r>
              <a:rPr lang="en-US" dirty="0"/>
              <a:t>Suffice to say this is an overview: a server (in a data center) is trying to communicate with a client (a web browser on your laptop) over the internet. How does that work?</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1380229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whole enormous stack of technology used to connect the physics of electronic communication to the goal of streaming </a:t>
            </a:r>
            <a:r>
              <a:rPr lang="en-US" dirty="0" err="1"/>
              <a:t>Severence</a:t>
            </a:r>
            <a:r>
              <a:rPr lang="en-US" dirty="0"/>
              <a:t> on Apple TV. Again, there’s are multiple other courses on this.</a:t>
            </a:r>
          </a:p>
          <a:p>
            <a:endParaRPr lang="en-US" dirty="0"/>
          </a:p>
          <a:p>
            <a:r>
              <a:rPr lang="en-US" dirty="0"/>
              <a:t>BUT — sometimes software engineering does involve working in settings where you don’t have all the context, relying on abstractions, standards, and design patterns. It’s hard, but important, to learn how to judge whether you need to learn more, or whether you can ignore the details, or whether you need to find or hire an expert who knows more.</a:t>
            </a:r>
          </a:p>
        </p:txBody>
      </p:sp>
      <p:sp>
        <p:nvSpPr>
          <p:cNvPr id="4" name="Slide Number Placeholder 3"/>
          <p:cNvSpPr>
            <a:spLocks noGrp="1"/>
          </p:cNvSpPr>
          <p:nvPr>
            <p:ph type="sldNum" sz="quarter" idx="5"/>
          </p:nvPr>
        </p:nvSpPr>
        <p:spPr/>
        <p:txBody>
          <a:bodyPr/>
          <a:lstStyle/>
          <a:p>
            <a:fld id="{3927C2FE-14BE-B74D-96F0-2A5DC4BF0069}" type="slidenum">
              <a:rPr lang="en-US" smtClean="0"/>
              <a:t>6</a:t>
            </a:fld>
            <a:endParaRPr lang="en-US"/>
          </a:p>
        </p:txBody>
      </p:sp>
    </p:spTree>
    <p:extLst>
      <p:ext uri="{BB962C8B-B14F-4D97-AF65-F5344CB8AC3E}">
        <p14:creationId xmlns:p14="http://schemas.microsoft.com/office/powerpoint/2010/main" val="3253527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D7A38-58B5-5C22-7CE0-89B6F49B34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13F5C-DCEA-0E2A-CDB3-E1736431F1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9A2785-A63C-3E81-CD81-D5E037E498DE}"/>
              </a:ext>
            </a:extLst>
          </p:cNvPr>
          <p:cNvSpPr>
            <a:spLocks noGrp="1"/>
          </p:cNvSpPr>
          <p:nvPr>
            <p:ph type="body" idx="1"/>
          </p:nvPr>
        </p:nvSpPr>
        <p:spPr/>
        <p:txBody>
          <a:bodyPr/>
          <a:lstStyle/>
          <a:p>
            <a:r>
              <a:rPr lang="en-US" dirty="0"/>
              <a:t>What is worth understanding here is that there are more-or-less leaky abstractions at play.</a:t>
            </a:r>
          </a:p>
          <a:p>
            <a:endParaRPr lang="en-US" dirty="0"/>
          </a:p>
          <a:p>
            <a:r>
              <a:rPr lang="en-US" dirty="0"/>
              <a:t>One that’s worth mentioning is the “Transport layer” — if you’ve heard of TCP or UDP, that’s technology that exists at the transport layer.</a:t>
            </a:r>
          </a:p>
          <a:p>
            <a:endParaRPr lang="en-US" dirty="0"/>
          </a:p>
          <a:p>
            <a:r>
              <a:rPr lang="en-US" dirty="0"/>
              <a:t>For this class, “sending a single message” at the transport layer is a pretty stable abstraction to think about: it’s an arrow drawn from the client to the server, or the server to the client. Most of you will never have to think about how networks send a single message in the same way you’ll never need to understand how chips implement an instruction set architecture.</a:t>
            </a:r>
          </a:p>
        </p:txBody>
      </p:sp>
      <p:sp>
        <p:nvSpPr>
          <p:cNvPr id="4" name="Slide Number Placeholder 3">
            <a:extLst>
              <a:ext uri="{FF2B5EF4-FFF2-40B4-BE49-F238E27FC236}">
                <a16:creationId xmlns:a16="http://schemas.microsoft.com/office/drawing/2014/main" id="{C282CCFA-5209-9AB7-3946-4767DCB6E66E}"/>
              </a:ext>
            </a:extLst>
          </p:cNvPr>
          <p:cNvSpPr>
            <a:spLocks noGrp="1"/>
          </p:cNvSpPr>
          <p:nvPr>
            <p:ph type="sldNum" sz="quarter" idx="5"/>
          </p:nvPr>
        </p:nvSpPr>
        <p:spPr/>
        <p:txBody>
          <a:bodyPr/>
          <a:lstStyle/>
          <a:p>
            <a:fld id="{3927C2FE-14BE-B74D-96F0-2A5DC4BF0069}" type="slidenum">
              <a:rPr lang="en-US" smtClean="0"/>
              <a:t>7</a:t>
            </a:fld>
            <a:endParaRPr lang="en-US"/>
          </a:p>
        </p:txBody>
      </p:sp>
    </p:spTree>
    <p:extLst>
      <p:ext uri="{BB962C8B-B14F-4D97-AF65-F5344CB8AC3E}">
        <p14:creationId xmlns:p14="http://schemas.microsoft.com/office/powerpoint/2010/main" val="3956171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45012-D464-8A0A-B2D8-EDEA63E61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D7B917-6AA2-941C-4C35-7DB34FDF05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B6853F-5296-AE40-68E3-0715555E7183}"/>
              </a:ext>
            </a:extLst>
          </p:cNvPr>
          <p:cNvSpPr>
            <a:spLocks noGrp="1"/>
          </p:cNvSpPr>
          <p:nvPr>
            <p:ph type="body" idx="1"/>
          </p:nvPr>
        </p:nvSpPr>
        <p:spPr/>
        <p:txBody>
          <a:bodyPr/>
          <a:lstStyle/>
          <a:p>
            <a:r>
              <a:rPr lang="en-US" dirty="0"/>
              <a:t>The top level is called the “application” layer, but it’s still a ways away from streaming Severance on Apple TV. HTTP is at the application layer. For the purposes of our discussion, it consists of pairs of request-and-response messages.</a:t>
            </a:r>
          </a:p>
          <a:p>
            <a:endParaRPr lang="en-US" dirty="0"/>
          </a:p>
          <a:p>
            <a:r>
              <a:rPr lang="en-US" dirty="0"/>
              <a:t>GET and POST requests that the simple Express webserver we’ve already seen fit this model exactly: the web server initiates a request, and the server communicates back one time. They involve </a:t>
            </a:r>
            <a:r>
              <a:rPr lang="en-US" i="1" dirty="0"/>
              <a:t>two</a:t>
            </a:r>
            <a:r>
              <a:rPr lang="en-US" i="0" dirty="0"/>
              <a:t> messages: one from the client to the server, and one from the server to </a:t>
            </a:r>
            <a:r>
              <a:rPr lang="en-US" i="0"/>
              <a:t>the client.</a:t>
            </a:r>
            <a:endParaRPr lang="en-US" dirty="0"/>
          </a:p>
          <a:p>
            <a:endParaRPr lang="en-US" dirty="0"/>
          </a:p>
          <a:p>
            <a:r>
              <a:rPr lang="en-US" dirty="0"/>
              <a:t>IDEALLY, DEMO TIME — actually look at these in the network menu: go to google or </a:t>
            </a:r>
            <a:r>
              <a:rPr lang="en-US" dirty="0" err="1"/>
              <a:t>GameNite</a:t>
            </a:r>
            <a:r>
              <a:rPr lang="en-US" dirty="0"/>
              <a:t>, open the networking tab, and see how to get a </a:t>
            </a:r>
            <a:r>
              <a:rPr lang="en-US" dirty="0" err="1"/>
              <a:t>cURL</a:t>
            </a:r>
            <a:r>
              <a:rPr lang="en-US" dirty="0"/>
              <a:t> </a:t>
            </a:r>
            <a:r>
              <a:rPr lang="en-US" dirty="0" err="1"/>
              <a:t>url</a:t>
            </a:r>
            <a:r>
              <a:rPr lang="en-US" dirty="0"/>
              <a:t>, and then remove most of the headers (for </a:t>
            </a:r>
            <a:r>
              <a:rPr lang="en-US" dirty="0" err="1"/>
              <a:t>GameNite</a:t>
            </a:r>
            <a:r>
              <a:rPr lang="en-US" dirty="0"/>
              <a:t>, generally only the Content-Type: application/</a:t>
            </a:r>
            <a:r>
              <a:rPr lang="en-US" dirty="0" err="1"/>
              <a:t>json</a:t>
            </a:r>
            <a:r>
              <a:rPr lang="en-US" dirty="0"/>
              <a:t> header is actually important)</a:t>
            </a:r>
          </a:p>
        </p:txBody>
      </p:sp>
      <p:sp>
        <p:nvSpPr>
          <p:cNvPr id="4" name="Slide Number Placeholder 3">
            <a:extLst>
              <a:ext uri="{FF2B5EF4-FFF2-40B4-BE49-F238E27FC236}">
                <a16:creationId xmlns:a16="http://schemas.microsoft.com/office/drawing/2014/main" id="{72645FB8-B150-2750-B9FC-E3A9DC321902}"/>
              </a:ext>
            </a:extLst>
          </p:cNvPr>
          <p:cNvSpPr>
            <a:spLocks noGrp="1"/>
          </p:cNvSpPr>
          <p:nvPr>
            <p:ph type="sldNum" sz="quarter" idx="5"/>
          </p:nvPr>
        </p:nvSpPr>
        <p:spPr/>
        <p:txBody>
          <a:bodyPr/>
          <a:lstStyle/>
          <a:p>
            <a:fld id="{3927C2FE-14BE-B74D-96F0-2A5DC4BF0069}" type="slidenum">
              <a:rPr lang="en-US" smtClean="0"/>
              <a:t>8</a:t>
            </a:fld>
            <a:endParaRPr lang="en-US"/>
          </a:p>
        </p:txBody>
      </p:sp>
    </p:spTree>
    <p:extLst>
      <p:ext uri="{BB962C8B-B14F-4D97-AF65-F5344CB8AC3E}">
        <p14:creationId xmlns:p14="http://schemas.microsoft.com/office/powerpoint/2010/main" val="2204988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BF162-6B31-8C27-48A5-56488D71E8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D66E0D-6CA0-2485-5EF2-8A1F8FF81E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61FEB-CDF3-AACA-C565-F5BAF8794A92}"/>
              </a:ext>
            </a:extLst>
          </p:cNvPr>
          <p:cNvSpPr>
            <a:spLocks noGrp="1"/>
          </p:cNvSpPr>
          <p:nvPr>
            <p:ph type="body" idx="1"/>
          </p:nvPr>
        </p:nvSpPr>
        <p:spPr/>
        <p:txBody>
          <a:bodyPr/>
          <a:lstStyle/>
          <a:p>
            <a:r>
              <a:rPr lang="en-US" dirty="0"/>
              <a:t>(This is just a review of what we’ve already seen, go quickly. Only thing to highlight is that </a:t>
            </a:r>
            <a:r>
              <a:rPr lang="en-US" dirty="0" err="1"/>
              <a:t>app.post</a:t>
            </a:r>
            <a:r>
              <a:rPr lang="en-US" dirty="0"/>
              <a:t> is taking as its first argument a </a:t>
            </a:r>
            <a:r>
              <a:rPr lang="en-US" i="1" dirty="0"/>
              <a:t>route</a:t>
            </a:r>
            <a:r>
              <a:rPr lang="en-US" i="0" dirty="0"/>
              <a:t>, and that route is where you send the post request.</a:t>
            </a:r>
            <a:r>
              <a:rPr lang="en-US" dirty="0"/>
              <a:t>)</a:t>
            </a:r>
          </a:p>
        </p:txBody>
      </p:sp>
      <p:sp>
        <p:nvSpPr>
          <p:cNvPr id="4" name="Slide Number Placeholder 3">
            <a:extLst>
              <a:ext uri="{FF2B5EF4-FFF2-40B4-BE49-F238E27FC236}">
                <a16:creationId xmlns:a16="http://schemas.microsoft.com/office/drawing/2014/main" id="{F52CC88B-79FE-DA43-08AD-07CF45FF4365}"/>
              </a:ext>
            </a:extLst>
          </p:cNvPr>
          <p:cNvSpPr>
            <a:spLocks noGrp="1"/>
          </p:cNvSpPr>
          <p:nvPr>
            <p:ph type="sldNum" sz="quarter" idx="5"/>
          </p:nvPr>
        </p:nvSpPr>
        <p:spPr/>
        <p:txBody>
          <a:bodyPr/>
          <a:lstStyle/>
          <a:p>
            <a:fld id="{3927C2FE-14BE-B74D-96F0-2A5DC4BF0069}" type="slidenum">
              <a:rPr lang="en-US" smtClean="0"/>
              <a:t>9</a:t>
            </a:fld>
            <a:endParaRPr lang="en-US"/>
          </a:p>
        </p:txBody>
      </p:sp>
    </p:spTree>
    <p:extLst>
      <p:ext uri="{BB962C8B-B14F-4D97-AF65-F5344CB8AC3E}">
        <p14:creationId xmlns:p14="http://schemas.microsoft.com/office/powerpoint/2010/main" val="2560830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8B656-3AAC-F96F-E016-BFE6500EA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C6B52F-AEA0-6562-8732-6818822ECE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65AF0B-D48B-815C-6CFA-2EE99D234511}"/>
              </a:ext>
            </a:extLst>
          </p:cNvPr>
          <p:cNvSpPr>
            <a:spLocks noGrp="1"/>
          </p:cNvSpPr>
          <p:nvPr>
            <p:ph type="body" idx="1"/>
          </p:nvPr>
        </p:nvSpPr>
        <p:spPr/>
        <p:txBody>
          <a:bodyPr/>
          <a:lstStyle/>
          <a:p>
            <a:r>
              <a:rPr lang="en-US" dirty="0"/>
              <a:t>Another important form of client server communication for this class is two-way </a:t>
            </a:r>
            <a:r>
              <a:rPr lang="en-US" dirty="0" err="1"/>
              <a:t>websocket</a:t>
            </a:r>
            <a:r>
              <a:rPr lang="en-US" dirty="0"/>
              <a:t> communication. This differs from remote procedure calls with REST because the server and client set up a persistent connection (the ”socket”) and either player can send a message to the other one. This is what you want for chat.</a:t>
            </a:r>
          </a:p>
        </p:txBody>
      </p:sp>
      <p:sp>
        <p:nvSpPr>
          <p:cNvPr id="4" name="Slide Number Placeholder 3">
            <a:extLst>
              <a:ext uri="{FF2B5EF4-FFF2-40B4-BE49-F238E27FC236}">
                <a16:creationId xmlns:a16="http://schemas.microsoft.com/office/drawing/2014/main" id="{CC2E64C5-B6C0-7784-4926-0BD2131C3677}"/>
              </a:ext>
            </a:extLst>
          </p:cNvPr>
          <p:cNvSpPr>
            <a:spLocks noGrp="1"/>
          </p:cNvSpPr>
          <p:nvPr>
            <p:ph type="sldNum" sz="quarter" idx="5"/>
          </p:nvPr>
        </p:nvSpPr>
        <p:spPr/>
        <p:txBody>
          <a:bodyPr/>
          <a:lstStyle/>
          <a:p>
            <a:fld id="{3927C2FE-14BE-B74D-96F0-2A5DC4BF0069}" type="slidenum">
              <a:rPr lang="en-US" smtClean="0"/>
              <a:t>10</a:t>
            </a:fld>
            <a:endParaRPr lang="en-US"/>
          </a:p>
        </p:txBody>
      </p:sp>
    </p:spTree>
    <p:extLst>
      <p:ext uri="{BB962C8B-B14F-4D97-AF65-F5344CB8AC3E}">
        <p14:creationId xmlns:p14="http://schemas.microsoft.com/office/powerpoint/2010/main" val="3148198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12/31/25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12/31/25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12/31/25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12/31/25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12/31/25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12/31/25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12/31/25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12/31/25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12/31/25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12/31/25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12/31/25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12/31/25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12/31/25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hyperlink" Target="https://medium.com/refraction-tech-everything/how-netflix-works-the-hugely-simplified-complex-stuff-that-happens-every-time-you-hit-play-3a40c9be254b"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martinfowler.com/microservice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r>
              <a:rPr lang="en-US" altLang="en-US" dirty="0">
                <a:sym typeface="Helvetica Neue" charset="0"/>
              </a:rPr>
              <a:t>Module 4.1: Web Applications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r>
              <a:rPr lang="en-US" sz="2400" dirty="0"/>
              <a:t>Adeel Bhutta, Rob Simmons, and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2026 Released under the </a:t>
            </a:r>
            <a:r>
              <a:rPr lang="en-US" dirty="0">
                <a:solidFill>
                  <a:srgbClr val="D41B2C"/>
                </a:solidFill>
                <a:hlinkClick r:id="rId3"/>
              </a:rPr>
              <a:t>CC BY-SA</a:t>
            </a:r>
            <a:r>
              <a:rPr lang="en-US" dirty="0">
                <a:solidFill>
                  <a:srgbClr val="5C5962"/>
                </a:solidFill>
              </a:rPr>
              <a:t> license</a:t>
            </a:r>
            <a:endParaRPr lang="en-US" dirty="0"/>
          </a:p>
        </p:txBody>
      </p:sp>
      <p:sp>
        <p:nvSpPr>
          <p:cNvPr id="5" name="TextBox 4">
            <a:extLst>
              <a:ext uri="{FF2B5EF4-FFF2-40B4-BE49-F238E27FC236}">
                <a16:creationId xmlns:a16="http://schemas.microsoft.com/office/drawing/2014/main" id="{E2CC67B2-D054-4205-15E3-D9ECBB15CFBA}"/>
              </a:ext>
            </a:extLst>
          </p:cNvPr>
          <p:cNvSpPr txBox="1"/>
          <p:nvPr/>
        </p:nvSpPr>
        <p:spPr>
          <a:xfrm>
            <a:off x="-3002692" y="400358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B18A1-9FF0-B34B-8033-4211014823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DD1415-4A61-6C21-2D98-E4A301F68CA5}"/>
              </a:ext>
            </a:extLst>
          </p:cNvPr>
          <p:cNvSpPr>
            <a:spLocks noGrp="1"/>
          </p:cNvSpPr>
          <p:nvPr>
            <p:ph type="title"/>
          </p:nvPr>
        </p:nvSpPr>
        <p:spPr/>
        <p:txBody>
          <a:bodyPr/>
          <a:lstStyle/>
          <a:p>
            <a:r>
              <a:rPr lang="en-US" dirty="0"/>
              <a:t>Application Layer Abstractions</a:t>
            </a:r>
          </a:p>
        </p:txBody>
      </p:sp>
      <p:sp>
        <p:nvSpPr>
          <p:cNvPr id="4" name="Slide Number Placeholder 3">
            <a:extLst>
              <a:ext uri="{FF2B5EF4-FFF2-40B4-BE49-F238E27FC236}">
                <a16:creationId xmlns:a16="http://schemas.microsoft.com/office/drawing/2014/main" id="{9CB3FC82-4FE8-7757-4CD7-B014F8DC7D43}"/>
              </a:ext>
            </a:extLst>
          </p:cNvPr>
          <p:cNvSpPr>
            <a:spLocks noGrp="1"/>
          </p:cNvSpPr>
          <p:nvPr>
            <p:ph type="sldNum" sz="quarter" idx="12"/>
          </p:nvPr>
        </p:nvSpPr>
        <p:spPr/>
        <p:txBody>
          <a:bodyPr/>
          <a:lstStyle/>
          <a:p>
            <a:fld id="{20F37917-FD3A-4669-9018-DA04BCDD3D75}" type="slidenum">
              <a:rPr lang="en-US" smtClean="0"/>
              <a:t>10</a:t>
            </a:fld>
            <a:endParaRPr lang="en-US"/>
          </a:p>
        </p:txBody>
      </p:sp>
      <p:sp>
        <p:nvSpPr>
          <p:cNvPr id="7" name="Rectangle 6">
            <a:extLst>
              <a:ext uri="{FF2B5EF4-FFF2-40B4-BE49-F238E27FC236}">
                <a16:creationId xmlns:a16="http://schemas.microsoft.com/office/drawing/2014/main" id="{E616A87E-79C2-0A61-6650-D6A2B22B7620}"/>
              </a:ext>
            </a:extLst>
          </p:cNvPr>
          <p:cNvSpPr/>
          <p:nvPr/>
        </p:nvSpPr>
        <p:spPr>
          <a:xfrm>
            <a:off x="9766570" y="2327225"/>
            <a:ext cx="1587230"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(a web browser running in a consumer operating system on a consumer device)</a:t>
            </a:r>
          </a:p>
        </p:txBody>
      </p:sp>
      <p:pic>
        <p:nvPicPr>
          <p:cNvPr id="1038" name="Picture 14" descr="The Session Layer: session of communication">
            <a:extLst>
              <a:ext uri="{FF2B5EF4-FFF2-40B4-BE49-F238E27FC236}">
                <a16:creationId xmlns:a16="http://schemas.microsoft.com/office/drawing/2014/main" id="{D6E302C4-B6D3-27A6-EC3D-47E9945CC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356" y="-132691"/>
            <a:ext cx="1607194" cy="5099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16EDA4C-1000-FC04-ED45-902ED544E03D}"/>
              </a:ext>
            </a:extLst>
          </p:cNvPr>
          <p:cNvSpPr txBox="1"/>
          <p:nvPr/>
        </p:nvSpPr>
        <p:spPr>
          <a:xfrm>
            <a:off x="11644009" y="607978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9" name="Rectangle 8">
            <a:extLst>
              <a:ext uri="{FF2B5EF4-FFF2-40B4-BE49-F238E27FC236}">
                <a16:creationId xmlns:a16="http://schemas.microsoft.com/office/drawing/2014/main" id="{7385A613-B013-0601-5F7F-5D64580F5E70}"/>
              </a:ext>
            </a:extLst>
          </p:cNvPr>
          <p:cNvSpPr/>
          <p:nvPr/>
        </p:nvSpPr>
        <p:spPr>
          <a:xfrm>
            <a:off x="838201" y="2327225"/>
            <a:ext cx="1399162"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a:t>
            </a:r>
          </a:p>
          <a:p>
            <a:pPr algn="ctr"/>
            <a:r>
              <a:rPr lang="en-US" dirty="0">
                <a:solidFill>
                  <a:schemeClr val="tx1"/>
                </a:solidFill>
              </a:rPr>
              <a:t>(a program running on a computer in a data center somewhere)</a:t>
            </a:r>
          </a:p>
        </p:txBody>
      </p:sp>
      <p:sp>
        <p:nvSpPr>
          <p:cNvPr id="8" name="TextBox 7">
            <a:extLst>
              <a:ext uri="{FF2B5EF4-FFF2-40B4-BE49-F238E27FC236}">
                <a16:creationId xmlns:a16="http://schemas.microsoft.com/office/drawing/2014/main" id="{7A6B26E3-FBB4-F563-599C-349FBD41F5BC}"/>
              </a:ext>
            </a:extLst>
          </p:cNvPr>
          <p:cNvSpPr txBox="1"/>
          <p:nvPr/>
        </p:nvSpPr>
        <p:spPr>
          <a:xfrm>
            <a:off x="5603132" y="2140085"/>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1" name="Content Placeholder 10">
            <a:extLst>
              <a:ext uri="{FF2B5EF4-FFF2-40B4-BE49-F238E27FC236}">
                <a16:creationId xmlns:a16="http://schemas.microsoft.com/office/drawing/2014/main" id="{F7104160-604D-937F-9CE3-6813A71F435B}"/>
              </a:ext>
            </a:extLst>
          </p:cNvPr>
          <p:cNvSpPr>
            <a:spLocks noGrp="1"/>
          </p:cNvSpPr>
          <p:nvPr>
            <p:ph idx="1"/>
          </p:nvPr>
        </p:nvSpPr>
        <p:spPr>
          <a:xfrm>
            <a:off x="838199" y="1500160"/>
            <a:ext cx="10037323" cy="748882"/>
          </a:xfrm>
        </p:spPr>
        <p:txBody>
          <a:bodyPr/>
          <a:lstStyle/>
          <a:p>
            <a:pPr marL="0" indent="0">
              <a:buNone/>
            </a:pPr>
            <a:r>
              <a:rPr lang="en-US" b="1" dirty="0"/>
              <a:t>Message Passing </a:t>
            </a:r>
            <a:r>
              <a:rPr lang="en-US" dirty="0"/>
              <a:t>happen via </a:t>
            </a:r>
            <a:r>
              <a:rPr lang="en-US" dirty="0" err="1"/>
              <a:t>WebSockets</a:t>
            </a:r>
            <a:endParaRPr lang="en-US" b="1" dirty="0"/>
          </a:p>
        </p:txBody>
      </p:sp>
      <p:cxnSp>
        <p:nvCxnSpPr>
          <p:cNvPr id="13" name="Straight Arrow Connector 12">
            <a:extLst>
              <a:ext uri="{FF2B5EF4-FFF2-40B4-BE49-F238E27FC236}">
                <a16:creationId xmlns:a16="http://schemas.microsoft.com/office/drawing/2014/main" id="{AF2CEC26-DE4B-EABF-26C8-078EEB404123}"/>
              </a:ext>
            </a:extLst>
          </p:cNvPr>
          <p:cNvCxnSpPr/>
          <p:nvPr/>
        </p:nvCxnSpPr>
        <p:spPr>
          <a:xfrm flipH="1">
            <a:off x="2354094" y="2655651"/>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7A19DA3-2860-732E-932D-A46C7C7EB7D9}"/>
              </a:ext>
            </a:extLst>
          </p:cNvPr>
          <p:cNvSpPr txBox="1"/>
          <p:nvPr/>
        </p:nvSpPr>
        <p:spPr>
          <a:xfrm>
            <a:off x="2541351" y="2188723"/>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r>
              <a:rPr lang="en-US" dirty="0">
                <a:solidFill>
                  <a:schemeClr val="tx1"/>
                </a:solidFill>
              </a:rPr>
              <a:t>I would like to join this chatroom </a:t>
            </a:r>
            <a:r>
              <a:rPr lang="en-US" sz="1000" dirty="0">
                <a:solidFill>
                  <a:schemeClr val="tx1"/>
                </a:solidFill>
                <a:latin typeface="Andale Mono" panose="020B0509000000000004" pitchFamily="49" charset="0"/>
              </a:rPr>
              <a:t>["</a:t>
            </a:r>
            <a:r>
              <a:rPr lang="en-US" sz="1000" dirty="0" err="1">
                <a:solidFill>
                  <a:schemeClr val="tx1"/>
                </a:solidFill>
                <a:latin typeface="Andale Mono" panose="020B0509000000000004" pitchFamily="49" charset="0"/>
              </a:rPr>
              <a:t>chatJoin</a:t>
            </a:r>
            <a:r>
              <a:rPr lang="en-US" sz="1000" dirty="0">
                <a:solidFill>
                  <a:schemeClr val="tx1"/>
                </a:solidFill>
                <a:latin typeface="Andale Mono" panose="020B0509000000000004" pitchFamily="49" charset="0"/>
              </a:rPr>
              <a:t>",{"auth":{"</a:t>
            </a:r>
            <a:r>
              <a:rPr lang="en-US" sz="1000" dirty="0" err="1">
                <a:solidFill>
                  <a:schemeClr val="tx1"/>
                </a:solidFill>
                <a:latin typeface="Andale Mono" panose="020B0509000000000004" pitchFamily="49" charset="0"/>
              </a:rPr>
              <a:t>username":"rob",”pass</a:t>
            </a:r>
            <a:r>
              <a:rPr lang="en-US" dirty="0">
                <a:solidFill>
                  <a:schemeClr val="tx1"/>
                </a:solidFill>
              </a:rPr>
              <a:t>…)</a:t>
            </a:r>
          </a:p>
          <a:p>
            <a:pPr algn="l">
              <a:lnSpc>
                <a:spcPct val="150000"/>
              </a:lnSpc>
            </a:pPr>
            <a:endParaRPr lang="en-US" dirty="0">
              <a:solidFill>
                <a:schemeClr val="tx1"/>
              </a:solidFill>
            </a:endParaRPr>
          </a:p>
        </p:txBody>
      </p:sp>
      <p:sp>
        <p:nvSpPr>
          <p:cNvPr id="21" name="TextBox 20">
            <a:extLst>
              <a:ext uri="{FF2B5EF4-FFF2-40B4-BE49-F238E27FC236}">
                <a16:creationId xmlns:a16="http://schemas.microsoft.com/office/drawing/2014/main" id="{4E0DBE83-655D-5CF4-821E-732599A7B581}"/>
              </a:ext>
            </a:extLst>
          </p:cNvPr>
          <p:cNvSpPr txBox="1"/>
          <p:nvPr/>
        </p:nvSpPr>
        <p:spPr>
          <a:xfrm>
            <a:off x="2541351" y="3380846"/>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endParaRPr lang="en-US" dirty="0">
              <a:solidFill>
                <a:schemeClr val="tx1"/>
              </a:solidFill>
            </a:endParaRPr>
          </a:p>
          <a:p>
            <a:pPr algn="l">
              <a:lnSpc>
                <a:spcPct val="150000"/>
              </a:lnSpc>
            </a:pPr>
            <a:r>
              <a:rPr lang="en-US" dirty="0">
                <a:solidFill>
                  <a:schemeClr val="tx1"/>
                </a:solidFill>
              </a:rPr>
              <a:t>hey someone joined chat </a:t>
            </a:r>
            <a:r>
              <a:rPr lang="en-US" sz="1000" dirty="0">
                <a:solidFill>
                  <a:schemeClr val="tx1"/>
                </a:solidFill>
                <a:latin typeface="Andale Mono" panose="020B0509000000000004" pitchFamily="49" charset="0"/>
              </a:rPr>
              <a:t>["</a:t>
            </a:r>
            <a:r>
              <a:rPr lang="en-US" sz="1000" dirty="0" err="1">
                <a:solidFill>
                  <a:schemeClr val="tx1"/>
                </a:solidFill>
                <a:latin typeface="Andale Mono" panose="020B0509000000000004" pitchFamily="49" charset="0"/>
              </a:rPr>
              <a:t>chatUserJoined</a:t>
            </a:r>
            <a:r>
              <a:rPr lang="en-US" sz="1000" dirty="0">
                <a:solidFill>
                  <a:schemeClr val="tx1"/>
                </a:solidFill>
                <a:latin typeface="Andale Mono" panose="020B0509000000000004" pitchFamily="49" charset="0"/>
              </a:rPr>
              <a:t>",{"user":{"username":”</a:t>
            </a:r>
            <a:r>
              <a:rPr lang="en-US" sz="1000" dirty="0" err="1">
                <a:solidFill>
                  <a:schemeClr val="tx1"/>
                </a:solidFill>
                <a:latin typeface="Andale Mono" panose="020B0509000000000004" pitchFamily="49" charset="0"/>
              </a:rPr>
              <a:t>tim</a:t>
            </a:r>
            <a:r>
              <a:rPr lang="en-US" sz="1000" dirty="0">
                <a:solidFill>
                  <a:schemeClr val="tx1"/>
                </a:solidFill>
                <a:latin typeface="Andale Mono" panose="020B0509000000000004" pitchFamily="49" charset="0"/>
              </a:rPr>
              <a:t>”, “</a:t>
            </a:r>
            <a:r>
              <a:rPr lang="en-US" sz="1000" dirty="0" err="1">
                <a:solidFill>
                  <a:schemeClr val="tx1"/>
                </a:solidFill>
                <a:latin typeface="Andale Mono" panose="020B0509000000000004" pitchFamily="49" charset="0"/>
              </a:rPr>
              <a:t>display”:”T</a:t>
            </a:r>
            <a:r>
              <a:rPr lang="en-US" dirty="0">
                <a:solidFill>
                  <a:schemeClr val="tx1"/>
                </a:solidFill>
              </a:rPr>
              <a:t>…)</a:t>
            </a:r>
          </a:p>
        </p:txBody>
      </p:sp>
      <p:cxnSp>
        <p:nvCxnSpPr>
          <p:cNvPr id="22" name="Straight Arrow Connector 21">
            <a:extLst>
              <a:ext uri="{FF2B5EF4-FFF2-40B4-BE49-F238E27FC236}">
                <a16:creationId xmlns:a16="http://schemas.microsoft.com/office/drawing/2014/main" id="{C3F8DF4D-5EC9-75B1-186A-D9DA3E7EAB1A}"/>
              </a:ext>
            </a:extLst>
          </p:cNvPr>
          <p:cNvCxnSpPr/>
          <p:nvPr/>
        </p:nvCxnSpPr>
        <p:spPr>
          <a:xfrm flipH="1">
            <a:off x="2354094" y="3941806"/>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1A5FCD2-F7B5-B58F-9DA1-170C76E8A9B4}"/>
              </a:ext>
            </a:extLst>
          </p:cNvPr>
          <p:cNvSpPr txBox="1"/>
          <p:nvPr/>
        </p:nvSpPr>
        <p:spPr>
          <a:xfrm>
            <a:off x="2541351" y="4698065"/>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endParaRPr lang="en-US" dirty="0">
              <a:solidFill>
                <a:schemeClr val="tx1"/>
              </a:solidFill>
            </a:endParaRPr>
          </a:p>
          <a:p>
            <a:pPr algn="l">
              <a:lnSpc>
                <a:spcPct val="150000"/>
              </a:lnSpc>
            </a:pPr>
            <a:r>
              <a:rPr lang="en-US" dirty="0">
                <a:solidFill>
                  <a:schemeClr val="tx1"/>
                </a:solidFill>
              </a:rPr>
              <a:t>hey someone joined chat </a:t>
            </a:r>
            <a:r>
              <a:rPr lang="en-US" sz="1000" dirty="0">
                <a:solidFill>
                  <a:schemeClr val="tx1"/>
                </a:solidFill>
                <a:latin typeface="Andale Mono" panose="020B0509000000000004" pitchFamily="49" charset="0"/>
              </a:rPr>
              <a:t>["</a:t>
            </a:r>
            <a:r>
              <a:rPr lang="en-US" sz="1000" dirty="0" err="1">
                <a:solidFill>
                  <a:schemeClr val="tx1"/>
                </a:solidFill>
                <a:latin typeface="Andale Mono" panose="020B0509000000000004" pitchFamily="49" charset="0"/>
              </a:rPr>
              <a:t>chatUserJoined</a:t>
            </a:r>
            <a:r>
              <a:rPr lang="en-US" sz="1000" dirty="0">
                <a:solidFill>
                  <a:schemeClr val="tx1"/>
                </a:solidFill>
                <a:latin typeface="Andale Mono" panose="020B0509000000000004" pitchFamily="49" charset="0"/>
              </a:rPr>
              <a:t>",{"user":{"username":”</a:t>
            </a:r>
            <a:r>
              <a:rPr lang="en-US" sz="1000" dirty="0" err="1">
                <a:solidFill>
                  <a:schemeClr val="tx1"/>
                </a:solidFill>
                <a:latin typeface="Andale Mono" panose="020B0509000000000004" pitchFamily="49" charset="0"/>
              </a:rPr>
              <a:t>bo</a:t>
            </a:r>
            <a:r>
              <a:rPr lang="en-US" sz="1000" dirty="0">
                <a:solidFill>
                  <a:schemeClr val="tx1"/>
                </a:solidFill>
                <a:latin typeface="Andale Mono" panose="020B0509000000000004" pitchFamily="49" charset="0"/>
              </a:rPr>
              <a:t>”, “</a:t>
            </a:r>
            <a:r>
              <a:rPr lang="en-US" sz="1000" dirty="0" err="1">
                <a:solidFill>
                  <a:schemeClr val="tx1"/>
                </a:solidFill>
                <a:latin typeface="Andale Mono" panose="020B0509000000000004" pitchFamily="49" charset="0"/>
              </a:rPr>
              <a:t>display”:”Ro</a:t>
            </a:r>
            <a:r>
              <a:rPr lang="en-US" dirty="0">
                <a:solidFill>
                  <a:schemeClr val="tx1"/>
                </a:solidFill>
              </a:rPr>
              <a:t>…)</a:t>
            </a:r>
          </a:p>
        </p:txBody>
      </p:sp>
      <p:cxnSp>
        <p:nvCxnSpPr>
          <p:cNvPr id="27" name="Straight Arrow Connector 26">
            <a:extLst>
              <a:ext uri="{FF2B5EF4-FFF2-40B4-BE49-F238E27FC236}">
                <a16:creationId xmlns:a16="http://schemas.microsoft.com/office/drawing/2014/main" id="{4F67270D-1C29-4A5B-BF24-A22212A9EEE2}"/>
              </a:ext>
            </a:extLst>
          </p:cNvPr>
          <p:cNvCxnSpPr/>
          <p:nvPr/>
        </p:nvCxnSpPr>
        <p:spPr>
          <a:xfrm flipH="1">
            <a:off x="2354094" y="5259025"/>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220457D-1EB8-08B3-3E9A-7B0238264A87}"/>
              </a:ext>
            </a:extLst>
          </p:cNvPr>
          <p:cNvSpPr txBox="1"/>
          <p:nvPr/>
        </p:nvSpPr>
        <p:spPr>
          <a:xfrm>
            <a:off x="2541351" y="2514600"/>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endParaRPr lang="en-US" dirty="0">
              <a:solidFill>
                <a:schemeClr val="tx1"/>
              </a:solidFill>
            </a:endParaRPr>
          </a:p>
          <a:p>
            <a:pPr algn="l">
              <a:lnSpc>
                <a:spcPct val="150000"/>
              </a:lnSpc>
            </a:pPr>
            <a:r>
              <a:rPr lang="en-US" dirty="0" err="1">
                <a:solidFill>
                  <a:schemeClr val="tx1"/>
                </a:solidFill>
              </a:rPr>
              <a:t>i</a:t>
            </a:r>
            <a:r>
              <a:rPr lang="en-US" dirty="0">
                <a:solidFill>
                  <a:schemeClr val="tx1"/>
                </a:solidFill>
              </a:rPr>
              <a:t> got u </a:t>
            </a:r>
            <a:r>
              <a:rPr lang="en-US" sz="1000" dirty="0">
                <a:solidFill>
                  <a:schemeClr val="tx1"/>
                </a:solidFill>
                <a:latin typeface="Andale Mono" panose="020B0509000000000004" pitchFamily="49" charset="0"/>
              </a:rPr>
              <a:t>["</a:t>
            </a:r>
            <a:r>
              <a:rPr lang="en-US" sz="1000" dirty="0" err="1">
                <a:solidFill>
                  <a:schemeClr val="tx1"/>
                </a:solidFill>
                <a:latin typeface="Andale Mono" panose="020B0509000000000004" pitchFamily="49" charset="0"/>
              </a:rPr>
              <a:t>chatJoined</a:t>
            </a:r>
            <a:r>
              <a:rPr lang="en-US" sz="1000" dirty="0">
                <a:solidFill>
                  <a:schemeClr val="tx1"/>
                </a:solidFill>
                <a:latin typeface="Andale Mono" panose="020B0509000000000004" pitchFamily="49" charset="0"/>
              </a:rPr>
              <a:t>",{"_id":"68112e17c5df6e25e2c0a2c7","messages":[{"_id":"68136f9ac5df</a:t>
            </a:r>
            <a:r>
              <a:rPr lang="en-US" dirty="0">
                <a:solidFill>
                  <a:schemeClr val="tx1"/>
                </a:solidFill>
              </a:rPr>
              <a:t>…)</a:t>
            </a:r>
          </a:p>
        </p:txBody>
      </p:sp>
      <p:cxnSp>
        <p:nvCxnSpPr>
          <p:cNvPr id="31" name="Straight Arrow Connector 30">
            <a:extLst>
              <a:ext uri="{FF2B5EF4-FFF2-40B4-BE49-F238E27FC236}">
                <a16:creationId xmlns:a16="http://schemas.microsoft.com/office/drawing/2014/main" id="{FE86EC0E-3EDE-10E9-C044-0747066FD60A}"/>
              </a:ext>
            </a:extLst>
          </p:cNvPr>
          <p:cNvCxnSpPr/>
          <p:nvPr/>
        </p:nvCxnSpPr>
        <p:spPr>
          <a:xfrm flipH="1">
            <a:off x="2354094" y="3075560"/>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218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9D887-16B6-5E95-9E98-0C2639B4A8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8030F4-3D8F-25ED-5315-EDB0C4B33E3D}"/>
              </a:ext>
            </a:extLst>
          </p:cNvPr>
          <p:cNvSpPr>
            <a:spLocks noGrp="1"/>
          </p:cNvSpPr>
          <p:nvPr>
            <p:ph type="title"/>
          </p:nvPr>
        </p:nvSpPr>
        <p:spPr/>
        <p:txBody>
          <a:bodyPr>
            <a:normAutofit/>
          </a:bodyPr>
          <a:lstStyle/>
          <a:p>
            <a:r>
              <a:rPr lang="en-US" dirty="0"/>
              <a:t>Application Layer Abstractions</a:t>
            </a:r>
            <a:endParaRPr lang="en-US" sz="3600" dirty="0"/>
          </a:p>
        </p:txBody>
      </p:sp>
      <p:sp>
        <p:nvSpPr>
          <p:cNvPr id="4" name="Slide Number Placeholder 3">
            <a:extLst>
              <a:ext uri="{FF2B5EF4-FFF2-40B4-BE49-F238E27FC236}">
                <a16:creationId xmlns:a16="http://schemas.microsoft.com/office/drawing/2014/main" id="{D2CB75F8-BE78-D70E-150E-C512924D0D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4048B7-040E-BD8F-8AC6-574902535A1B}"/>
              </a:ext>
            </a:extLst>
          </p:cNvPr>
          <p:cNvSpPr txBox="1"/>
          <p:nvPr/>
        </p:nvSpPr>
        <p:spPr>
          <a:xfrm>
            <a:off x="2255898" y="1674415"/>
            <a:ext cx="1320800" cy="688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4000" b="1" dirty="0">
                <a:solidFill>
                  <a:schemeClr val="tx1"/>
                </a:solidFill>
              </a:rPr>
              <a:t>REST</a:t>
            </a:r>
          </a:p>
        </p:txBody>
      </p:sp>
      <p:sp>
        <p:nvSpPr>
          <p:cNvPr id="5" name="TextBox 4">
            <a:extLst>
              <a:ext uri="{FF2B5EF4-FFF2-40B4-BE49-F238E27FC236}">
                <a16:creationId xmlns:a16="http://schemas.microsoft.com/office/drawing/2014/main" id="{9EDC0F15-2275-E7CB-D098-4F0A72B26873}"/>
              </a:ext>
            </a:extLst>
          </p:cNvPr>
          <p:cNvSpPr txBox="1"/>
          <p:nvPr/>
        </p:nvSpPr>
        <p:spPr>
          <a:xfrm>
            <a:off x="7129280" y="1630959"/>
            <a:ext cx="2962639" cy="688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4000" b="1" dirty="0">
                <a:solidFill>
                  <a:schemeClr val="tx1"/>
                </a:solidFill>
              </a:rPr>
              <a:t>Web Sockets</a:t>
            </a:r>
          </a:p>
        </p:txBody>
      </p:sp>
      <p:cxnSp>
        <p:nvCxnSpPr>
          <p:cNvPr id="10" name="Straight Connector 9">
            <a:extLst>
              <a:ext uri="{FF2B5EF4-FFF2-40B4-BE49-F238E27FC236}">
                <a16:creationId xmlns:a16="http://schemas.microsoft.com/office/drawing/2014/main" id="{3208324F-AC81-6F85-D5AA-82188E7EB0A9}"/>
              </a:ext>
            </a:extLst>
          </p:cNvPr>
          <p:cNvCxnSpPr/>
          <p:nvPr/>
        </p:nvCxnSpPr>
        <p:spPr>
          <a:xfrm>
            <a:off x="5832596" y="1674415"/>
            <a:ext cx="0" cy="5047060"/>
          </a:xfrm>
          <a:prstGeom prst="line">
            <a:avLst/>
          </a:prstGeom>
          <a:ln w="317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pic>
        <p:nvPicPr>
          <p:cNvPr id="14" name="Content Placeholder 7" descr="A diagram of a connection&#10;&#10;Description automatically generated">
            <a:extLst>
              <a:ext uri="{FF2B5EF4-FFF2-40B4-BE49-F238E27FC236}">
                <a16:creationId xmlns:a16="http://schemas.microsoft.com/office/drawing/2014/main" id="{656FAACE-49D0-67B4-C076-54AFA78290F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7738" b="18120"/>
          <a:stretch/>
        </p:blipFill>
        <p:spPr>
          <a:xfrm>
            <a:off x="0" y="2690916"/>
            <a:ext cx="5832592" cy="3847996"/>
          </a:xfrm>
        </p:spPr>
      </p:pic>
      <p:pic>
        <p:nvPicPr>
          <p:cNvPr id="15" name="Picture 14" descr="A diagram of a server&#10;&#10;Description automatically generated">
            <a:extLst>
              <a:ext uri="{FF2B5EF4-FFF2-40B4-BE49-F238E27FC236}">
                <a16:creationId xmlns:a16="http://schemas.microsoft.com/office/drawing/2014/main" id="{5C80C3BA-46BF-9025-D44D-55F576479D55}"/>
              </a:ext>
            </a:extLst>
          </p:cNvPr>
          <p:cNvPicPr>
            <a:picLocks noChangeAspect="1"/>
          </p:cNvPicPr>
          <p:nvPr/>
        </p:nvPicPr>
        <p:blipFill rotWithShape="1">
          <a:blip r:embed="rId4">
            <a:extLst>
              <a:ext uri="{28A0092B-C50C-407E-A947-70E740481C1C}">
                <a14:useLocalDpi xmlns:a14="http://schemas.microsoft.com/office/drawing/2010/main" val="0"/>
              </a:ext>
            </a:extLst>
          </a:blip>
          <a:srcRect t="18888" b="18997"/>
          <a:stretch/>
        </p:blipFill>
        <p:spPr>
          <a:xfrm>
            <a:off x="6006113" y="2599940"/>
            <a:ext cx="6165274" cy="3938972"/>
          </a:xfrm>
          <a:prstGeom prst="rect">
            <a:avLst/>
          </a:prstGeom>
        </p:spPr>
      </p:pic>
    </p:spTree>
    <p:extLst>
      <p:ext uri="{BB962C8B-B14F-4D97-AF65-F5344CB8AC3E}">
        <p14:creationId xmlns:p14="http://schemas.microsoft.com/office/powerpoint/2010/main" val="2913490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CC21E-7745-80C7-7647-98AA2486FD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AD2111-1A3A-AABD-D726-6D213604750D}"/>
              </a:ext>
            </a:extLst>
          </p:cNvPr>
          <p:cNvSpPr>
            <a:spLocks noGrp="1"/>
          </p:cNvSpPr>
          <p:nvPr>
            <p:ph type="title"/>
          </p:nvPr>
        </p:nvSpPr>
        <p:spPr/>
        <p:txBody>
          <a:bodyPr/>
          <a:lstStyle/>
          <a:p>
            <a:r>
              <a:rPr lang="en-US"/>
              <a:t>Learning Goals for this Lesson</a:t>
            </a:r>
          </a:p>
        </p:txBody>
      </p:sp>
      <p:sp>
        <p:nvSpPr>
          <p:cNvPr id="3" name="Content Placeholder 2">
            <a:extLst>
              <a:ext uri="{FF2B5EF4-FFF2-40B4-BE49-F238E27FC236}">
                <a16:creationId xmlns:a16="http://schemas.microsoft.com/office/drawing/2014/main" id="{8A2A7EE8-DD45-F3C6-CB56-019F2D413463}"/>
              </a:ext>
            </a:extLst>
          </p:cNvPr>
          <p:cNvSpPr>
            <a:spLocks noGrp="1"/>
          </p:cNvSpPr>
          <p:nvPr>
            <p:ph idx="1"/>
          </p:nvPr>
        </p:nvSpPr>
        <p:spPr/>
        <p:txBody>
          <a:bodyPr/>
          <a:lstStyle/>
          <a:p>
            <a:pPr marL="0" indent="0">
              <a:buNone/>
            </a:pPr>
            <a:r>
              <a:rPr lang="en-US" dirty="0"/>
              <a:t>At the end of this lesson, you should be able to</a:t>
            </a:r>
          </a:p>
          <a:p>
            <a:pPr lvl="1"/>
            <a:r>
              <a:rPr lang="en-US" dirty="0"/>
              <a:t>Explain what “business logic” is</a:t>
            </a:r>
          </a:p>
          <a:p>
            <a:pPr lvl="1"/>
            <a:r>
              <a:rPr lang="en-US" dirty="0"/>
              <a:t>Describe the fundamental differences between the three layers of the controller, service, and repository layers in a C-S-R architecture</a:t>
            </a:r>
          </a:p>
          <a:p>
            <a:pPr lvl="1"/>
            <a:r>
              <a:rPr lang="en-US" dirty="0"/>
              <a:t>Explain the difference between “horizontal” and “vertical” scaling</a:t>
            </a:r>
          </a:p>
          <a:p>
            <a:pPr lvl="1"/>
            <a:r>
              <a:rPr lang="en-US" dirty="0"/>
              <a:t>Know what someone is talking about when they say “microservices”</a:t>
            </a:r>
          </a:p>
        </p:txBody>
      </p:sp>
      <p:sp>
        <p:nvSpPr>
          <p:cNvPr id="4" name="Slide Number Placeholder 3">
            <a:extLst>
              <a:ext uri="{FF2B5EF4-FFF2-40B4-BE49-F238E27FC236}">
                <a16:creationId xmlns:a16="http://schemas.microsoft.com/office/drawing/2014/main" id="{BD8AA7F6-9F1E-E3AB-C402-3C0A38F868D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5058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3BE040-BE52-10A0-2BDE-5F253E5BA1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0EA52E8D-785A-2512-A8A0-4AEE7E692A97}"/>
              </a:ext>
            </a:extLst>
          </p:cNvPr>
          <p:cNvSpPr>
            <a:spLocks noGrp="1"/>
          </p:cNvSpPr>
          <p:nvPr>
            <p:ph type="title"/>
          </p:nvPr>
        </p:nvSpPr>
        <p:spPr/>
        <p:txBody>
          <a:bodyPr/>
          <a:lstStyle/>
          <a:p>
            <a:r>
              <a:rPr lang="en-US" dirty="0"/>
              <a:t>Building Real Client-Server Apps</a:t>
            </a:r>
          </a:p>
        </p:txBody>
      </p:sp>
      <p:sp>
        <p:nvSpPr>
          <p:cNvPr id="5" name="TextBox 4">
            <a:extLst>
              <a:ext uri="{FF2B5EF4-FFF2-40B4-BE49-F238E27FC236}">
                <a16:creationId xmlns:a16="http://schemas.microsoft.com/office/drawing/2014/main" id="{B0C2E0BA-BC01-6B9D-759D-169D3E14C30C}"/>
              </a:ext>
            </a:extLst>
          </p:cNvPr>
          <p:cNvSpPr txBox="1"/>
          <p:nvPr/>
        </p:nvSpPr>
        <p:spPr>
          <a:xfrm>
            <a:off x="838199" y="1501007"/>
            <a:ext cx="9657945" cy="522046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a:ln>
                  <a:noFill/>
                </a:ln>
                <a:solidFill>
                  <a:srgbClr val="AF00DB"/>
                </a:solidFill>
                <a:effectLst/>
                <a:uLnTx/>
                <a:uFillTx/>
                <a:latin typeface="Menlo" panose="020B0609030804020204" pitchFamily="49" charset="0"/>
                <a:ea typeface="+mn-ea"/>
                <a:cs typeface="+mn-cs"/>
              </a:rPr>
              <a:t>import</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a:ln>
                  <a:noFill/>
                </a:ln>
                <a:solidFill>
                  <a:srgbClr val="001080"/>
                </a:solidFill>
                <a:effectLst/>
                <a:uLnTx/>
                <a:uFillTx/>
                <a:latin typeface="Menlo" panose="020B0609030804020204" pitchFamily="49" charset="0"/>
                <a:ea typeface="+mn-ea"/>
                <a:cs typeface="+mn-cs"/>
              </a:rPr>
              <a:t>express</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a:ln>
                  <a:noFill/>
                </a:ln>
                <a:solidFill>
                  <a:srgbClr val="AF00DB"/>
                </a:solidFill>
                <a:effectLst/>
                <a:uLnTx/>
                <a:uFillTx/>
                <a:latin typeface="Menlo" panose="020B0609030804020204" pitchFamily="49" charset="0"/>
                <a:ea typeface="+mn-ea"/>
                <a:cs typeface="+mn-cs"/>
              </a:rPr>
              <a:t>from</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a:ln>
                  <a:noFill/>
                </a:ln>
                <a:solidFill>
                  <a:srgbClr val="A31515"/>
                </a:solidFill>
                <a:effectLst/>
                <a:uLnTx/>
                <a:uFillTx/>
                <a:latin typeface="Menlo" panose="020B0609030804020204" pitchFamily="49" charset="0"/>
                <a:ea typeface="+mn-ea"/>
                <a:cs typeface="+mn-cs"/>
              </a:rPr>
              <a:t>'express’</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a:ln>
                  <a:noFill/>
                </a:ln>
                <a:solidFill>
                  <a:srgbClr val="AF00DB"/>
                </a:solidFill>
                <a:effectLst/>
                <a:uLnTx/>
                <a:uFillTx/>
                <a:latin typeface="Menlo" panose="020B0609030804020204" pitchFamily="49" charset="0"/>
                <a:ea typeface="+mn-ea"/>
                <a:cs typeface="+mn-cs"/>
              </a:rPr>
              <a:t>import</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 </a:t>
            </a:r>
            <a:r>
              <a:rPr kumimoji="0" lang="en-US" sz="1600" b="0" i="0" u="none" strike="noStrike" kern="1200" cap="none" spc="0" normalizeH="0" baseline="0" noProof="0">
                <a:ln>
                  <a:noFill/>
                </a:ln>
                <a:solidFill>
                  <a:srgbClr val="001080"/>
                </a:solidFill>
                <a:effectLst/>
                <a:uLnTx/>
                <a:uFillTx/>
                <a:latin typeface="Menlo" panose="020B0609030804020204" pitchFamily="49" charset="0"/>
                <a:ea typeface="+mn-ea"/>
                <a:cs typeface="+mn-cs"/>
              </a:rPr>
              <a:t>z</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 </a:t>
            </a:r>
            <a:r>
              <a:rPr kumimoji="0" lang="en-US" sz="1600" b="0" i="0" u="none" strike="noStrike" kern="1200" cap="none" spc="0" normalizeH="0" baseline="0" noProof="0">
                <a:ln>
                  <a:noFill/>
                </a:ln>
                <a:solidFill>
                  <a:srgbClr val="AF00DB"/>
                </a:solidFill>
                <a:effectLst/>
                <a:uLnTx/>
                <a:uFillTx/>
                <a:latin typeface="Menlo" panose="020B0609030804020204" pitchFamily="49" charset="0"/>
                <a:ea typeface="+mn-ea"/>
                <a:cs typeface="+mn-cs"/>
              </a:rPr>
              <a:t>from</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a:ln>
                  <a:noFill/>
                </a:ln>
                <a:solidFill>
                  <a:srgbClr val="A31515"/>
                </a:solidFill>
                <a:effectLst/>
                <a:uLnTx/>
                <a:uFillTx/>
                <a:latin typeface="Menlo" panose="020B0609030804020204" pitchFamily="49" charset="0"/>
                <a:ea typeface="+mn-ea"/>
                <a:cs typeface="+mn-cs"/>
              </a:rPr>
              <a:t>'</a:t>
            </a:r>
            <a:r>
              <a:rPr kumimoji="0" lang="en-US" sz="1600" b="0" i="0" u="none" strike="noStrike" kern="1200" cap="none" spc="0" normalizeH="0" baseline="0" noProof="0" err="1">
                <a:ln>
                  <a:noFill/>
                </a:ln>
                <a:solidFill>
                  <a:srgbClr val="A31515"/>
                </a:solidFill>
                <a:effectLst/>
                <a:uLnTx/>
                <a:uFillTx/>
                <a:latin typeface="Menlo" panose="020B0609030804020204" pitchFamily="49" charset="0"/>
                <a:ea typeface="+mn-ea"/>
                <a:cs typeface="+mn-cs"/>
              </a:rPr>
              <a:t>zod</a:t>
            </a:r>
            <a:r>
              <a:rPr kumimoji="0" lang="en-US" sz="1600" b="0" i="0" u="none" strike="noStrike" kern="1200" cap="none" spc="0" normalizeH="0" baseline="0" noProof="0">
                <a:ln>
                  <a:noFill/>
                </a:ln>
                <a:solidFill>
                  <a:srgbClr val="A31515"/>
                </a:solidFill>
                <a:effectLst/>
                <a:uLnTx/>
                <a:uFillTx/>
                <a:latin typeface="Menlo" panose="020B0609030804020204" pitchFamily="49" charset="0"/>
                <a:ea typeface="+mn-ea"/>
                <a:cs typeface="+mn-cs"/>
              </a:rPr>
              <a:t>’</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FF"/>
                </a:solidFill>
                <a:effectLst/>
                <a:uLnTx/>
                <a:uFillTx/>
                <a:latin typeface="Menlo" panose="020B0609030804020204" pitchFamily="49" charset="0"/>
                <a:ea typeface="+mn-ea"/>
                <a:cs typeface="+mn-cs"/>
              </a:rPr>
              <a:t>type</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err="1">
                <a:ln>
                  <a:noFill/>
                </a:ln>
                <a:solidFill>
                  <a:srgbClr val="267F99"/>
                </a:solidFill>
                <a:effectLst/>
                <a:uLnTx/>
                <a:uFillTx/>
                <a:latin typeface="Menlo" panose="020B0609030804020204" pitchFamily="49" charset="0"/>
                <a:ea typeface="+mn-ea"/>
                <a:cs typeface="+mn-cs"/>
              </a:rPr>
              <a:t>UserAuth</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err="1">
                <a:ln>
                  <a:noFill/>
                </a:ln>
                <a:solidFill>
                  <a:srgbClr val="267F99"/>
                </a:solidFill>
                <a:effectLst/>
                <a:uLnTx/>
                <a:uFillTx/>
                <a:latin typeface="Menlo" panose="020B0609030804020204" pitchFamily="49" charset="0"/>
                <a:ea typeface="+mn-ea"/>
                <a:cs typeface="+mn-cs"/>
              </a:rPr>
              <a:t>z</a:t>
            </a:r>
            <a:r>
              <a:rPr kumimoji="0" lang="en-US" sz="1600" b="0" i="0" u="none" strike="noStrike" kern="1200" cap="none" spc="0" normalizeH="0" baseline="0" noProof="0" err="1">
                <a:ln>
                  <a:noFill/>
                </a:ln>
                <a:solidFill>
                  <a:srgbClr val="3B3B3B"/>
                </a:solidFill>
                <a:effectLst/>
                <a:uLnTx/>
                <a:uFillTx/>
                <a:latin typeface="Menlo" panose="020B0609030804020204" pitchFamily="49" charset="0"/>
                <a:ea typeface="+mn-ea"/>
                <a:cs typeface="+mn-cs"/>
              </a:rPr>
              <a:t>.</a:t>
            </a:r>
            <a:r>
              <a:rPr kumimoji="0" lang="en-US" sz="1600" b="0" i="0" u="none" strike="noStrike" kern="1200" cap="none" spc="0" normalizeH="0" baseline="0" noProof="0" err="1">
                <a:ln>
                  <a:noFill/>
                </a:ln>
                <a:solidFill>
                  <a:srgbClr val="267F99"/>
                </a:solidFill>
                <a:effectLst/>
                <a:uLnTx/>
                <a:uFillTx/>
                <a:latin typeface="Menlo" panose="020B0609030804020204" pitchFamily="49" charset="0"/>
                <a:ea typeface="+mn-ea"/>
                <a:cs typeface="+mn-cs"/>
              </a:rPr>
              <a:t>infer</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&lt;</a:t>
            </a:r>
            <a:r>
              <a:rPr kumimoji="0" lang="en-US" sz="16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typeof</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err="1">
                <a:ln>
                  <a:noFill/>
                </a:ln>
                <a:solidFill>
                  <a:srgbClr val="0070C1"/>
                </a:solidFill>
                <a:effectLst/>
                <a:uLnTx/>
                <a:uFillTx/>
                <a:latin typeface="Menlo" panose="020B0609030804020204" pitchFamily="49" charset="0"/>
                <a:ea typeface="+mn-ea"/>
                <a:cs typeface="+mn-cs"/>
              </a:rPr>
              <a:t>zUserAuth</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&gt;;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FF"/>
                </a:solidFill>
                <a:effectLst/>
                <a:uLnTx/>
                <a:uFillTx/>
                <a:latin typeface="Menlo" panose="020B0609030804020204" pitchFamily="49" charset="0"/>
                <a:ea typeface="+mn-ea"/>
                <a:cs typeface="+mn-cs"/>
              </a:rPr>
              <a:t>const</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err="1">
                <a:ln>
                  <a:noFill/>
                </a:ln>
                <a:solidFill>
                  <a:srgbClr val="0070C1"/>
                </a:solidFill>
                <a:effectLst/>
                <a:uLnTx/>
                <a:uFillTx/>
                <a:latin typeface="Menlo" panose="020B0609030804020204" pitchFamily="49" charset="0"/>
                <a:ea typeface="+mn-ea"/>
                <a:cs typeface="+mn-cs"/>
              </a:rPr>
              <a:t>zUserAuth</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err="1">
                <a:ln>
                  <a:noFill/>
                </a:ln>
                <a:solidFill>
                  <a:srgbClr val="001080"/>
                </a:solidFill>
                <a:effectLst/>
                <a:uLnTx/>
                <a:uFillTx/>
                <a:latin typeface="Menlo" panose="020B0609030804020204" pitchFamily="49" charset="0"/>
                <a:ea typeface="+mn-ea"/>
                <a:cs typeface="+mn-cs"/>
              </a:rPr>
              <a:t>z</a:t>
            </a:r>
            <a:r>
              <a:rPr kumimoji="0" lang="en-US" sz="1600" b="0" i="0" u="none" strike="noStrike" kern="1200" cap="none" spc="0" normalizeH="0" baseline="0" noProof="0" err="1">
                <a:ln>
                  <a:noFill/>
                </a:ln>
                <a:solidFill>
                  <a:srgbClr val="3B3B3B"/>
                </a:solidFill>
                <a:effectLst/>
                <a:uLnTx/>
                <a:uFillTx/>
                <a:latin typeface="Menlo" panose="020B0609030804020204" pitchFamily="49" charset="0"/>
                <a:ea typeface="+mn-ea"/>
                <a:cs typeface="+mn-cs"/>
              </a:rPr>
              <a:t>.</a:t>
            </a:r>
            <a:r>
              <a:rPr kumimoji="0" lang="en-US" sz="1600" b="0" i="0" u="none" strike="noStrike" kern="1200" cap="none" spc="0" normalizeH="0" baseline="0" noProof="0" err="1">
                <a:ln>
                  <a:noFill/>
                </a:ln>
                <a:solidFill>
                  <a:srgbClr val="795E26"/>
                </a:solidFill>
                <a:effectLst/>
                <a:uLnTx/>
                <a:uFillTx/>
                <a:latin typeface="Menlo" panose="020B0609030804020204" pitchFamily="49" charset="0"/>
                <a:ea typeface="+mn-ea"/>
                <a:cs typeface="+mn-cs"/>
              </a:rPr>
              <a:t>object</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1080"/>
                </a:solidFill>
                <a:effectLst/>
                <a:uLnTx/>
                <a:uFillTx/>
                <a:latin typeface="Menlo" panose="020B0609030804020204" pitchFamily="49" charset="0"/>
                <a:ea typeface="+mn-ea"/>
                <a:cs typeface="+mn-cs"/>
              </a:rPr>
              <a:t>  username:</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err="1">
                <a:ln>
                  <a:noFill/>
                </a:ln>
                <a:solidFill>
                  <a:srgbClr val="001080"/>
                </a:solidFill>
                <a:effectLst/>
                <a:uLnTx/>
                <a:uFillTx/>
                <a:latin typeface="Menlo" panose="020B0609030804020204" pitchFamily="49" charset="0"/>
                <a:ea typeface="+mn-ea"/>
                <a:cs typeface="+mn-cs"/>
              </a:rPr>
              <a:t>z</a:t>
            </a:r>
            <a:r>
              <a:rPr kumimoji="0" lang="en-US" sz="1600" b="0" i="0" u="none" strike="noStrike" kern="1200" cap="none" spc="0" normalizeH="0" baseline="0" noProof="0" err="1">
                <a:ln>
                  <a:noFill/>
                </a:ln>
                <a:solidFill>
                  <a:srgbClr val="3B3B3B"/>
                </a:solidFill>
                <a:effectLst/>
                <a:uLnTx/>
                <a:uFillTx/>
                <a:latin typeface="Menlo" panose="020B0609030804020204" pitchFamily="49" charset="0"/>
                <a:ea typeface="+mn-ea"/>
                <a:cs typeface="+mn-cs"/>
              </a:rPr>
              <a:t>.</a:t>
            </a:r>
            <a:r>
              <a:rPr kumimoji="0" lang="en-US" sz="1600" b="0" i="0" u="none" strike="noStrike" kern="1200" cap="none" spc="0" normalizeH="0" baseline="0" noProof="0" err="1">
                <a:ln>
                  <a:noFill/>
                </a:ln>
                <a:solidFill>
                  <a:srgbClr val="795E26"/>
                </a:solidFill>
                <a:effectLst/>
                <a:uLnTx/>
                <a:uFillTx/>
                <a:latin typeface="Menlo" panose="020B0609030804020204" pitchFamily="49" charset="0"/>
                <a:ea typeface="+mn-ea"/>
                <a:cs typeface="+mn-cs"/>
              </a:rPr>
              <a:t>string</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1080"/>
                </a:solidFill>
                <a:effectLst/>
                <a:uLnTx/>
                <a:uFillTx/>
                <a:latin typeface="Menlo" panose="020B0609030804020204" pitchFamily="49" charset="0"/>
                <a:ea typeface="+mn-ea"/>
                <a:cs typeface="+mn-cs"/>
              </a:rPr>
              <a:t>  password:</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err="1">
                <a:ln>
                  <a:noFill/>
                </a:ln>
                <a:solidFill>
                  <a:srgbClr val="001080"/>
                </a:solidFill>
                <a:effectLst/>
                <a:uLnTx/>
                <a:uFillTx/>
                <a:latin typeface="Menlo" panose="020B0609030804020204" pitchFamily="49" charset="0"/>
                <a:ea typeface="+mn-ea"/>
                <a:cs typeface="+mn-cs"/>
              </a:rPr>
              <a:t>z</a:t>
            </a:r>
            <a:r>
              <a:rPr kumimoji="0" lang="en-US" sz="1600" b="0" i="0" u="none" strike="noStrike" kern="1200" cap="none" spc="0" normalizeH="0" baseline="0" noProof="0" err="1">
                <a:ln>
                  <a:noFill/>
                </a:ln>
                <a:solidFill>
                  <a:srgbClr val="3B3B3B"/>
                </a:solidFill>
                <a:effectLst/>
                <a:uLnTx/>
                <a:uFillTx/>
                <a:latin typeface="Menlo" panose="020B0609030804020204" pitchFamily="49" charset="0"/>
                <a:ea typeface="+mn-ea"/>
                <a:cs typeface="+mn-cs"/>
              </a:rPr>
              <a:t>.</a:t>
            </a:r>
            <a:r>
              <a:rPr kumimoji="0" lang="en-US" sz="1600" b="0" i="0" u="none" strike="noStrike" kern="1200" cap="none" spc="0" normalizeH="0" baseline="0" noProof="0" err="1">
                <a:ln>
                  <a:noFill/>
                </a:ln>
                <a:solidFill>
                  <a:srgbClr val="795E26"/>
                </a:solidFill>
                <a:effectLst/>
                <a:uLnTx/>
                <a:uFillTx/>
                <a:latin typeface="Menlo" panose="020B0609030804020204" pitchFamily="49" charset="0"/>
                <a:ea typeface="+mn-ea"/>
                <a:cs typeface="+mn-cs"/>
              </a:rPr>
              <a:t>string</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b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br>
            <a:r>
              <a:rPr kumimoji="0" lang="en-US" sz="1600" b="0" i="0" u="none" strike="noStrike" kern="1200" cap="none" spc="0" normalizeH="0" baseline="0" noProof="0">
                <a:ln>
                  <a:noFill/>
                </a:ln>
                <a:solidFill>
                  <a:srgbClr val="0000FF"/>
                </a:solidFill>
                <a:effectLst/>
                <a:uLnTx/>
                <a:uFillTx/>
                <a:latin typeface="Menlo" panose="020B0609030804020204" pitchFamily="49" charset="0"/>
                <a:ea typeface="+mn-ea"/>
                <a:cs typeface="+mn-cs"/>
              </a:rPr>
              <a:t>let</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err="1">
                <a:ln>
                  <a:noFill/>
                </a:ln>
                <a:solidFill>
                  <a:srgbClr val="001080"/>
                </a:solidFill>
                <a:effectLst/>
                <a:uLnTx/>
                <a:uFillTx/>
                <a:latin typeface="Menlo" panose="020B0609030804020204" pitchFamily="49" charset="0"/>
                <a:ea typeface="+mn-ea"/>
                <a:cs typeface="+mn-cs"/>
              </a:rPr>
              <a:t>numLogins</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a:ln>
                  <a:noFill/>
                </a:ln>
                <a:solidFill>
                  <a:srgbClr val="098658"/>
                </a:solidFill>
                <a:effectLst/>
                <a:uLnTx/>
                <a:uFillTx/>
                <a:latin typeface="Menlo" panose="020B0609030804020204" pitchFamily="49" charset="0"/>
                <a:ea typeface="+mn-ea"/>
                <a:cs typeface="+mn-cs"/>
              </a:rPr>
              <a:t>0</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b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br>
            <a:r>
              <a:rPr kumimoji="0" lang="en-US" sz="1600" b="0" i="0" u="none" strike="noStrike" kern="1200" cap="none" spc="0" normalizeH="0" baseline="0" noProof="0">
                <a:ln>
                  <a:noFill/>
                </a:ln>
                <a:solidFill>
                  <a:srgbClr val="0000FF"/>
                </a:solidFill>
                <a:effectLst/>
                <a:uLnTx/>
                <a:uFillTx/>
                <a:latin typeface="Menlo" panose="020B0609030804020204" pitchFamily="49" charset="0"/>
                <a:ea typeface="+mn-ea"/>
                <a:cs typeface="+mn-cs"/>
              </a:rPr>
              <a:t>const</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a:ln>
                  <a:noFill/>
                </a:ln>
                <a:solidFill>
                  <a:srgbClr val="0070C1"/>
                </a:solidFill>
                <a:effectLst/>
                <a:uLnTx/>
                <a:uFillTx/>
                <a:latin typeface="Menlo" panose="020B0609030804020204" pitchFamily="49" charset="0"/>
                <a:ea typeface="+mn-ea"/>
                <a:cs typeface="+mn-cs"/>
              </a:rPr>
              <a:t>app</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a:ln>
                  <a:noFill/>
                </a:ln>
                <a:solidFill>
                  <a:srgbClr val="795E26"/>
                </a:solidFill>
                <a:effectLst/>
                <a:uLnTx/>
                <a:uFillTx/>
                <a:latin typeface="Menlo" panose="020B0609030804020204" pitchFamily="49" charset="0"/>
                <a:ea typeface="+mn-ea"/>
                <a:cs typeface="+mn-cs"/>
              </a:rPr>
              <a:t>express</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70C1"/>
                </a:solidFill>
                <a:effectLst/>
                <a:uLnTx/>
                <a:uFillTx/>
                <a:latin typeface="Menlo" panose="020B0609030804020204" pitchFamily="49" charset="0"/>
                <a:ea typeface="+mn-ea"/>
                <a:cs typeface="+mn-cs"/>
              </a:rPr>
              <a:t>app</a:t>
            </a:r>
            <a:r>
              <a:rPr kumimoji="0" lang="en-US" sz="1600" b="0" i="0" u="none" strike="noStrike" kern="1200" cap="none" spc="0" normalizeH="0" baseline="0" noProof="0" err="1">
                <a:ln>
                  <a:noFill/>
                </a:ln>
                <a:solidFill>
                  <a:srgbClr val="3B3B3B"/>
                </a:solidFill>
                <a:effectLst/>
                <a:uLnTx/>
                <a:uFillTx/>
                <a:latin typeface="Menlo" panose="020B0609030804020204" pitchFamily="49" charset="0"/>
                <a:ea typeface="+mn-ea"/>
                <a:cs typeface="+mn-cs"/>
              </a:rPr>
              <a:t>.</a:t>
            </a:r>
            <a:r>
              <a:rPr kumimoji="0" lang="en-US" sz="1600" b="0" i="0" u="none" strike="noStrike" kern="1200" cap="none" spc="0" normalizeH="0" baseline="0" noProof="0" err="1">
                <a:ln>
                  <a:noFill/>
                </a:ln>
                <a:solidFill>
                  <a:srgbClr val="795E26"/>
                </a:solidFill>
                <a:effectLst/>
                <a:uLnTx/>
                <a:uFillTx/>
                <a:latin typeface="Menlo" panose="020B0609030804020204" pitchFamily="49" charset="0"/>
                <a:ea typeface="+mn-ea"/>
                <a:cs typeface="+mn-cs"/>
              </a:rPr>
              <a:t>use</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r>
              <a:rPr kumimoji="0" lang="en-US" sz="1600" b="0" i="0" u="none" strike="noStrike" kern="1200" cap="none" spc="0" normalizeH="0" baseline="0" noProof="0" err="1">
                <a:ln>
                  <a:noFill/>
                </a:ln>
                <a:solidFill>
                  <a:srgbClr val="795E26"/>
                </a:solidFill>
                <a:effectLst/>
                <a:uLnTx/>
                <a:uFillTx/>
                <a:latin typeface="Menlo" panose="020B0609030804020204" pitchFamily="49" charset="0"/>
                <a:ea typeface="+mn-ea"/>
                <a:cs typeface="+mn-cs"/>
              </a:rPr>
              <a:t>express</a:t>
            </a:r>
            <a:r>
              <a:rPr kumimoji="0" lang="en-US" sz="1600" b="0" i="0" u="none" strike="noStrike" kern="1200" cap="none" spc="0" normalizeH="0" baseline="0" noProof="0" err="1">
                <a:ln>
                  <a:noFill/>
                </a:ln>
                <a:solidFill>
                  <a:srgbClr val="3B3B3B"/>
                </a:solidFill>
                <a:effectLst/>
                <a:uLnTx/>
                <a:uFillTx/>
                <a:latin typeface="Menlo" panose="020B0609030804020204" pitchFamily="49" charset="0"/>
                <a:ea typeface="+mn-ea"/>
                <a:cs typeface="+mn-cs"/>
              </a:rPr>
              <a:t>.</a:t>
            </a:r>
            <a:r>
              <a:rPr kumimoji="0" lang="en-US" sz="1600" b="0" i="0" u="none" strike="noStrike" kern="1200" cap="none" spc="0" normalizeH="0" baseline="0" noProof="0" err="1">
                <a:ln>
                  <a:noFill/>
                </a:ln>
                <a:solidFill>
                  <a:srgbClr val="795E26"/>
                </a:solidFill>
                <a:effectLst/>
                <a:uLnTx/>
                <a:uFillTx/>
                <a:latin typeface="Menlo" panose="020B0609030804020204" pitchFamily="49" charset="0"/>
                <a:ea typeface="+mn-ea"/>
                <a:cs typeface="+mn-cs"/>
              </a:rPr>
              <a:t>json</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70C1"/>
                </a:solidFill>
                <a:effectLst/>
                <a:uLnTx/>
                <a:uFillTx/>
                <a:latin typeface="Menlo" panose="020B0609030804020204" pitchFamily="49" charset="0"/>
                <a:ea typeface="+mn-ea"/>
                <a:cs typeface="+mn-cs"/>
              </a:rPr>
              <a:t>app</a:t>
            </a:r>
            <a:r>
              <a:rPr kumimoji="0" lang="en-US" sz="1600" b="0" i="0" u="none" strike="noStrike" kern="1200" cap="none" spc="0" normalizeH="0" baseline="0" noProof="0" err="1">
                <a:ln>
                  <a:noFill/>
                </a:ln>
                <a:solidFill>
                  <a:srgbClr val="3B3B3B"/>
                </a:solidFill>
                <a:effectLst/>
                <a:uLnTx/>
                <a:uFillTx/>
                <a:latin typeface="Menlo" panose="020B0609030804020204" pitchFamily="49" charset="0"/>
                <a:ea typeface="+mn-ea"/>
                <a:cs typeface="+mn-cs"/>
              </a:rPr>
              <a:t>.</a:t>
            </a:r>
            <a:r>
              <a:rPr kumimoji="0" lang="en-US" sz="1600" b="0" i="0" u="none" strike="noStrike" kern="1200" cap="none" spc="0" normalizeH="0" baseline="0" noProof="0" err="1">
                <a:ln>
                  <a:noFill/>
                </a:ln>
                <a:solidFill>
                  <a:srgbClr val="795E26"/>
                </a:solidFill>
                <a:effectLst/>
                <a:uLnTx/>
                <a:uFillTx/>
                <a:latin typeface="Menlo" panose="020B0609030804020204" pitchFamily="49" charset="0"/>
                <a:ea typeface="+mn-ea"/>
                <a:cs typeface="+mn-cs"/>
              </a:rPr>
              <a:t>post</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r>
              <a:rPr kumimoji="0" lang="en-US" sz="1600" b="0" i="0" u="none" strike="noStrike" kern="1200" cap="none" spc="0" normalizeH="0" baseline="0" noProof="0">
                <a:ln>
                  <a:noFill/>
                </a:ln>
                <a:solidFill>
                  <a:srgbClr val="A31515"/>
                </a:solidFill>
                <a:effectLst/>
                <a:uLnTx/>
                <a:uFillTx/>
                <a:latin typeface="Menlo" panose="020B0609030804020204" pitchFamily="49" charset="0"/>
                <a:ea typeface="+mn-ea"/>
                <a:cs typeface="+mn-cs"/>
              </a:rPr>
              <a:t>'/</a:t>
            </a:r>
            <a:r>
              <a:rPr kumimoji="0" lang="en-US" sz="1600" b="0" i="0" u="none" strike="noStrike" kern="1200" cap="none" spc="0" normalizeH="0" baseline="0" noProof="0" err="1">
                <a:ln>
                  <a:noFill/>
                </a:ln>
                <a:solidFill>
                  <a:srgbClr val="A31515"/>
                </a:solidFill>
                <a:effectLst/>
                <a:uLnTx/>
                <a:uFillTx/>
                <a:latin typeface="Menlo" panose="020B0609030804020204" pitchFamily="49" charset="0"/>
                <a:ea typeface="+mn-ea"/>
                <a:cs typeface="+mn-cs"/>
              </a:rPr>
              <a:t>api</a:t>
            </a:r>
            <a:r>
              <a:rPr kumimoji="0" lang="en-US" sz="1600" b="0" i="0" u="none" strike="noStrike" kern="1200" cap="none" spc="0" normalizeH="0" baseline="0" noProof="0">
                <a:ln>
                  <a:noFill/>
                </a:ln>
                <a:solidFill>
                  <a:srgbClr val="A31515"/>
                </a:solidFill>
                <a:effectLst/>
                <a:uLnTx/>
                <a:uFillTx/>
                <a:latin typeface="Menlo" panose="020B0609030804020204" pitchFamily="49" charset="0"/>
                <a:ea typeface="+mn-ea"/>
                <a:cs typeface="+mn-cs"/>
              </a:rPr>
              <a:t>/user/login'</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a:ln>
                  <a:noFill/>
                </a:ln>
                <a:solidFill>
                  <a:srgbClr val="001080"/>
                </a:solidFill>
                <a:effectLst/>
                <a:uLnTx/>
                <a:uFillTx/>
                <a:latin typeface="Menlo" panose="020B0609030804020204" pitchFamily="49" charset="0"/>
                <a:ea typeface="+mn-ea"/>
                <a:cs typeface="+mn-cs"/>
              </a:rPr>
              <a:t>request</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a:ln>
                  <a:noFill/>
                </a:ln>
                <a:solidFill>
                  <a:srgbClr val="001080"/>
                </a:solidFill>
                <a:effectLst/>
                <a:uLnTx/>
                <a:uFillTx/>
                <a:latin typeface="Menlo" panose="020B0609030804020204" pitchFamily="49" charset="0"/>
                <a:ea typeface="+mn-ea"/>
                <a:cs typeface="+mn-cs"/>
              </a:rPr>
              <a:t>response</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a:ln>
                  <a:noFill/>
                </a:ln>
                <a:solidFill>
                  <a:srgbClr val="0000FF"/>
                </a:solidFill>
                <a:effectLst/>
                <a:uLnTx/>
                <a:uFillTx/>
                <a:latin typeface="Menlo" panose="020B0609030804020204" pitchFamily="49" charset="0"/>
                <a:ea typeface="+mn-ea"/>
                <a:cs typeface="+mn-cs"/>
              </a:rPr>
              <a:t>=&gt;</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FF"/>
                </a:solidFill>
                <a:effectLst/>
                <a:uLnTx/>
                <a:uFillTx/>
                <a:latin typeface="Menlo" panose="020B0609030804020204" pitchFamily="49" charset="0"/>
                <a:ea typeface="+mn-ea"/>
                <a:cs typeface="+mn-cs"/>
              </a:rPr>
              <a:t>  const</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 </a:t>
            </a:r>
            <a:r>
              <a:rPr kumimoji="0" lang="en-US" sz="1600" b="0" i="0" u="none" strike="noStrike" kern="1200" cap="none" spc="0" normalizeH="0" baseline="0" noProof="0">
                <a:ln>
                  <a:noFill/>
                </a:ln>
                <a:solidFill>
                  <a:srgbClr val="0070C1"/>
                </a:solidFill>
                <a:effectLst/>
                <a:uLnTx/>
                <a:uFillTx/>
                <a:latin typeface="Menlo" panose="020B0609030804020204" pitchFamily="49" charset="0"/>
                <a:ea typeface="+mn-ea"/>
                <a:cs typeface="+mn-cs"/>
              </a:rPr>
              <a:t>username</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a:ln>
                  <a:noFill/>
                </a:ln>
                <a:solidFill>
                  <a:srgbClr val="0070C1"/>
                </a:solidFill>
                <a:effectLst/>
                <a:uLnTx/>
                <a:uFillTx/>
                <a:latin typeface="Menlo" panose="020B0609030804020204" pitchFamily="49" charset="0"/>
                <a:ea typeface="+mn-ea"/>
                <a:cs typeface="+mn-cs"/>
              </a:rPr>
              <a:t>password</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err="1">
                <a:ln>
                  <a:noFill/>
                </a:ln>
                <a:solidFill>
                  <a:srgbClr val="267F99"/>
                </a:solidFill>
                <a:effectLst/>
                <a:uLnTx/>
                <a:uFillTx/>
                <a:latin typeface="Menlo" panose="020B0609030804020204" pitchFamily="49" charset="0"/>
                <a:ea typeface="+mn-ea"/>
                <a:cs typeface="+mn-cs"/>
              </a:rPr>
              <a:t>UserAuth</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err="1">
                <a:ln>
                  <a:noFill/>
                </a:ln>
                <a:solidFill>
                  <a:srgbClr val="0070C1"/>
                </a:solidFill>
                <a:effectLst/>
                <a:uLnTx/>
                <a:uFillTx/>
                <a:latin typeface="Menlo" panose="020B0609030804020204" pitchFamily="49" charset="0"/>
                <a:ea typeface="+mn-ea"/>
                <a:cs typeface="+mn-cs"/>
              </a:rPr>
              <a:t>zUserAuth</a:t>
            </a:r>
            <a:r>
              <a:rPr kumimoji="0" lang="en-US" sz="1600" b="0" i="0" u="none" strike="noStrike" kern="1200" cap="none" spc="0" normalizeH="0" baseline="0" noProof="0" err="1">
                <a:ln>
                  <a:noFill/>
                </a:ln>
                <a:solidFill>
                  <a:srgbClr val="3B3B3B"/>
                </a:solidFill>
                <a:effectLst/>
                <a:uLnTx/>
                <a:uFillTx/>
                <a:latin typeface="Menlo" panose="020B0609030804020204" pitchFamily="49" charset="0"/>
                <a:ea typeface="+mn-ea"/>
                <a:cs typeface="+mn-cs"/>
              </a:rPr>
              <a:t>.</a:t>
            </a:r>
            <a:r>
              <a:rPr kumimoji="0" lang="en-US" sz="1600" b="0" i="0" u="none" strike="noStrike" kern="1200" cap="none" spc="0" normalizeH="0" baseline="0" noProof="0" err="1">
                <a:ln>
                  <a:noFill/>
                </a:ln>
                <a:solidFill>
                  <a:srgbClr val="795E26"/>
                </a:solidFill>
                <a:effectLst/>
                <a:uLnTx/>
                <a:uFillTx/>
                <a:latin typeface="Menlo" panose="020B0609030804020204" pitchFamily="49" charset="0"/>
                <a:ea typeface="+mn-ea"/>
                <a:cs typeface="+mn-cs"/>
              </a:rPr>
              <a:t>parse</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r>
              <a:rPr kumimoji="0" lang="en-US" sz="1600" b="0" i="0" u="none" strike="noStrike" kern="1200" cap="none" spc="0" normalizeH="0" baseline="0" noProof="0" err="1">
                <a:ln>
                  <a:noFill/>
                </a:ln>
                <a:solidFill>
                  <a:srgbClr val="001080"/>
                </a:solidFill>
                <a:effectLst/>
                <a:uLnTx/>
                <a:uFillTx/>
                <a:latin typeface="Menlo" panose="020B0609030804020204" pitchFamily="49" charset="0"/>
                <a:ea typeface="+mn-ea"/>
                <a:cs typeface="+mn-cs"/>
              </a:rPr>
              <a:t>request</a:t>
            </a:r>
            <a:r>
              <a:rPr kumimoji="0" lang="en-US" sz="1600" b="0" i="0" u="none" strike="noStrike" kern="1200" cap="none" spc="0" normalizeH="0" baseline="0" noProof="0" err="1">
                <a:ln>
                  <a:noFill/>
                </a:ln>
                <a:solidFill>
                  <a:srgbClr val="3B3B3B"/>
                </a:solidFill>
                <a:effectLst/>
                <a:uLnTx/>
                <a:uFillTx/>
                <a:latin typeface="Menlo" panose="020B0609030804020204" pitchFamily="49" charset="0"/>
                <a:ea typeface="+mn-ea"/>
                <a:cs typeface="+mn-cs"/>
              </a:rPr>
              <a:t>.</a:t>
            </a:r>
            <a:r>
              <a:rPr kumimoji="0" lang="en-US" sz="1600" b="0" i="0" u="none" strike="noStrike" kern="1200" cap="none" spc="0" normalizeH="0" baseline="0" noProof="0" err="1">
                <a:ln>
                  <a:noFill/>
                </a:ln>
                <a:solidFill>
                  <a:srgbClr val="001080"/>
                </a:solidFill>
                <a:effectLst/>
                <a:uLnTx/>
                <a:uFillTx/>
                <a:latin typeface="Menlo" panose="020B0609030804020204" pitchFamily="49" charset="0"/>
                <a:ea typeface="+mn-ea"/>
                <a:cs typeface="+mn-cs"/>
              </a:rPr>
              <a:t>body</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a:ln>
                  <a:noFill/>
                </a:ln>
                <a:solidFill>
                  <a:srgbClr val="AF00DB"/>
                </a:solidFill>
                <a:effectLst/>
                <a:uLnTx/>
                <a:uFillTx/>
                <a:latin typeface="Menlo" panose="020B0609030804020204" pitchFamily="49" charset="0"/>
                <a:ea typeface="+mn-ea"/>
                <a:cs typeface="+mn-cs"/>
              </a:rPr>
              <a:t>  if</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err="1">
                <a:ln>
                  <a:noFill/>
                </a:ln>
                <a:solidFill>
                  <a:srgbClr val="0070C1"/>
                </a:solidFill>
                <a:effectLst/>
                <a:uLnTx/>
                <a:uFillTx/>
                <a:latin typeface="Menlo" panose="020B0609030804020204" pitchFamily="49" charset="0"/>
                <a:ea typeface="+mn-ea"/>
                <a:cs typeface="+mn-cs"/>
              </a:rPr>
              <a:t>username</a:t>
            </a:r>
            <a:r>
              <a:rPr kumimoji="0" lang="en-US" sz="1600" b="0" i="0" u="none" strike="noStrike" kern="1200" cap="none" spc="0" normalizeH="0" baseline="0" noProof="0" err="1">
                <a:ln>
                  <a:noFill/>
                </a:ln>
                <a:solidFill>
                  <a:srgbClr val="3B3B3B"/>
                </a:solidFill>
                <a:effectLst/>
                <a:uLnTx/>
                <a:uFillTx/>
                <a:latin typeface="Menlo" panose="020B0609030804020204" pitchFamily="49" charset="0"/>
                <a:ea typeface="+mn-ea"/>
                <a:cs typeface="+mn-cs"/>
              </a:rPr>
              <a:t>.</a:t>
            </a:r>
            <a:r>
              <a:rPr kumimoji="0" lang="en-US" sz="1600" b="0" i="0" u="none" strike="noStrike" kern="1200" cap="none" spc="0" normalizeH="0" baseline="0" noProof="0" err="1">
                <a:ln>
                  <a:noFill/>
                </a:ln>
                <a:solidFill>
                  <a:srgbClr val="795E26"/>
                </a:solidFill>
                <a:effectLst/>
                <a:uLnTx/>
                <a:uFillTx/>
                <a:latin typeface="Menlo" panose="020B0609030804020204" pitchFamily="49" charset="0"/>
                <a:ea typeface="+mn-ea"/>
                <a:cs typeface="+mn-cs"/>
              </a:rPr>
              <a:t>toLowerCase</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a:ln>
                  <a:noFill/>
                </a:ln>
                <a:solidFill>
                  <a:srgbClr val="A31515"/>
                </a:solidFill>
                <a:effectLst/>
                <a:uLnTx/>
                <a:uFillTx/>
                <a:latin typeface="Menlo" panose="020B0609030804020204" pitchFamily="49" charset="0"/>
                <a:ea typeface="+mn-ea"/>
                <a:cs typeface="+mn-cs"/>
              </a:rPr>
              <a:t>'user1'</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&amp;&amp;</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a:ln>
                  <a:noFill/>
                </a:ln>
                <a:solidFill>
                  <a:srgbClr val="0070C1"/>
                </a:solidFill>
                <a:effectLst/>
                <a:uLnTx/>
                <a:uFillTx/>
                <a:latin typeface="Menlo" panose="020B0609030804020204" pitchFamily="49" charset="0"/>
                <a:ea typeface="+mn-ea"/>
                <a:cs typeface="+mn-cs"/>
              </a:rPr>
              <a:t>password</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a:ln>
                  <a:noFill/>
                </a:ln>
                <a:solidFill>
                  <a:srgbClr val="A31515"/>
                </a:solidFill>
                <a:effectLst/>
                <a:uLnTx/>
                <a:uFillTx/>
                <a:latin typeface="Menlo" panose="020B0609030804020204" pitchFamily="49" charset="0"/>
                <a:ea typeface="+mn-ea"/>
                <a:cs typeface="+mn-cs"/>
              </a:rPr>
              <a:t>'</a:t>
            </a:r>
            <a:r>
              <a:rPr kumimoji="0" lang="en-US" sz="1600" b="0" i="0" u="none" strike="noStrike" kern="1200" cap="none" spc="0" normalizeH="0" baseline="0" noProof="0" err="1">
                <a:ln>
                  <a:noFill/>
                </a:ln>
                <a:solidFill>
                  <a:srgbClr val="A31515"/>
                </a:solidFill>
                <a:effectLst/>
                <a:uLnTx/>
                <a:uFillTx/>
                <a:latin typeface="Menlo" panose="020B0609030804020204" pitchFamily="49" charset="0"/>
                <a:ea typeface="+mn-ea"/>
                <a:cs typeface="+mn-cs"/>
              </a:rPr>
              <a:t>sekret</a:t>
            </a:r>
            <a:r>
              <a:rPr kumimoji="0" lang="en-US" sz="1600" b="0" i="0" u="none" strike="noStrike" kern="1200" cap="none" spc="0" normalizeH="0" baseline="0" noProof="0">
                <a:ln>
                  <a:noFill/>
                </a:ln>
                <a:solidFill>
                  <a:srgbClr val="A31515"/>
                </a:solidFill>
                <a:effectLst/>
                <a:uLnTx/>
                <a:uFillTx/>
                <a:latin typeface="Menlo" panose="020B0609030804020204" pitchFamily="49" charset="0"/>
                <a:ea typeface="+mn-ea"/>
                <a:cs typeface="+mn-cs"/>
              </a:rPr>
              <a:t>'</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1080"/>
                </a:solidFill>
                <a:effectLst/>
                <a:uLnTx/>
                <a:uFillTx/>
                <a:latin typeface="Menlo" panose="020B0609030804020204" pitchFamily="49" charset="0"/>
                <a:ea typeface="+mn-ea"/>
                <a:cs typeface="+mn-cs"/>
              </a:rPr>
              <a:t>    </a:t>
            </a:r>
            <a:r>
              <a:rPr kumimoji="0" lang="en-US" sz="1600" b="0" i="0" u="none" strike="noStrike" kern="1200" cap="none" spc="0" normalizeH="0" baseline="0" noProof="0" err="1">
                <a:ln>
                  <a:noFill/>
                </a:ln>
                <a:solidFill>
                  <a:srgbClr val="001080"/>
                </a:solidFill>
                <a:effectLst/>
                <a:uLnTx/>
                <a:uFillTx/>
                <a:latin typeface="Menlo" panose="020B0609030804020204" pitchFamily="49" charset="0"/>
                <a:ea typeface="+mn-ea"/>
                <a:cs typeface="+mn-cs"/>
              </a:rPr>
              <a:t>response</a:t>
            </a:r>
            <a:r>
              <a:rPr kumimoji="0" lang="en-US" sz="1600" b="0" i="0" u="none" strike="noStrike" kern="1200" cap="none" spc="0" normalizeH="0" baseline="0" noProof="0" err="1">
                <a:ln>
                  <a:noFill/>
                </a:ln>
                <a:solidFill>
                  <a:srgbClr val="3B3B3B"/>
                </a:solidFill>
                <a:effectLst/>
                <a:uLnTx/>
                <a:uFillTx/>
                <a:latin typeface="Menlo" panose="020B0609030804020204" pitchFamily="49" charset="0"/>
                <a:ea typeface="+mn-ea"/>
                <a:cs typeface="+mn-cs"/>
              </a:rPr>
              <a:t>.</a:t>
            </a:r>
            <a:r>
              <a:rPr kumimoji="0" lang="en-US" sz="1600" b="0" i="0" u="none" strike="noStrike" kern="1200" cap="none" spc="0" normalizeH="0" baseline="0" noProof="0" err="1">
                <a:ln>
                  <a:noFill/>
                </a:ln>
                <a:solidFill>
                  <a:srgbClr val="795E26"/>
                </a:solidFill>
                <a:effectLst/>
                <a:uLnTx/>
                <a:uFillTx/>
                <a:latin typeface="Menlo" panose="020B0609030804020204" pitchFamily="49" charset="0"/>
                <a:ea typeface="+mn-ea"/>
                <a:cs typeface="+mn-cs"/>
              </a:rPr>
              <a:t>send</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a:ln>
                  <a:noFill/>
                </a:ln>
                <a:solidFill>
                  <a:srgbClr val="001080"/>
                </a:solidFill>
                <a:effectLst/>
                <a:uLnTx/>
                <a:uFillTx/>
                <a:latin typeface="Menlo" panose="020B0609030804020204" pitchFamily="49" charset="0"/>
                <a:ea typeface="+mn-ea"/>
                <a:cs typeface="+mn-cs"/>
              </a:rPr>
              <a:t>success:</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a:ln>
                  <a:noFill/>
                </a:ln>
                <a:solidFill>
                  <a:srgbClr val="0000FF"/>
                </a:solidFill>
                <a:effectLst/>
                <a:uLnTx/>
                <a:uFillTx/>
                <a:latin typeface="Menlo" panose="020B0609030804020204" pitchFamily="49" charset="0"/>
                <a:ea typeface="+mn-ea"/>
                <a:cs typeface="+mn-cs"/>
              </a:rPr>
              <a:t>true</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err="1">
                <a:ln>
                  <a:noFill/>
                </a:ln>
                <a:solidFill>
                  <a:srgbClr val="001080"/>
                </a:solidFill>
                <a:effectLst/>
                <a:uLnTx/>
                <a:uFillTx/>
                <a:latin typeface="Menlo" panose="020B0609030804020204" pitchFamily="49" charset="0"/>
                <a:ea typeface="+mn-ea"/>
                <a:cs typeface="+mn-cs"/>
              </a:rPr>
              <a:t>numLogins</a:t>
            </a:r>
            <a:r>
              <a:rPr kumimoji="0" lang="en-US" sz="1600" b="0" i="0" u="none" strike="noStrike" kern="1200" cap="none" spc="0" normalizeH="0" baseline="0" noProof="0">
                <a:ln>
                  <a:noFill/>
                </a:ln>
                <a:solidFill>
                  <a:srgbClr val="001080"/>
                </a:solidFill>
                <a:effectLst/>
                <a:uLnTx/>
                <a:uFillTx/>
                <a:latin typeface="Menlo" panose="020B0609030804020204" pitchFamily="49" charset="0"/>
                <a:ea typeface="+mn-ea"/>
                <a:cs typeface="+mn-cs"/>
              </a:rPr>
              <a:t>:</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err="1">
                <a:ln>
                  <a:noFill/>
                </a:ln>
                <a:solidFill>
                  <a:srgbClr val="001080"/>
                </a:solidFill>
                <a:effectLst/>
                <a:uLnTx/>
                <a:uFillTx/>
                <a:latin typeface="Menlo" panose="020B0609030804020204" pitchFamily="49" charset="0"/>
                <a:ea typeface="+mn-ea"/>
                <a:cs typeface="+mn-cs"/>
              </a:rPr>
              <a:t>numLogins</a:t>
            </a:r>
            <a:r>
              <a:rPr kumimoji="0" lang="en-US" sz="16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 </a:t>
            </a:r>
            <a:r>
              <a:rPr kumimoji="0" lang="en-US" sz="1600" b="0" i="0" u="none" strike="noStrike" kern="1200" cap="none" spc="0" normalizeH="0" baseline="0" noProof="0">
                <a:ln>
                  <a:noFill/>
                </a:ln>
                <a:solidFill>
                  <a:srgbClr val="AF00DB"/>
                </a:solidFill>
                <a:effectLst/>
                <a:uLnTx/>
                <a:uFillTx/>
                <a:latin typeface="Menlo" panose="020B0609030804020204" pitchFamily="49" charset="0"/>
                <a:ea typeface="+mn-ea"/>
                <a:cs typeface="+mn-cs"/>
              </a:rPr>
              <a:t>else</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1080"/>
                </a:solidFill>
                <a:effectLst/>
                <a:uLnTx/>
                <a:uFillTx/>
                <a:latin typeface="Menlo" panose="020B0609030804020204" pitchFamily="49" charset="0"/>
                <a:ea typeface="+mn-ea"/>
                <a:cs typeface="+mn-cs"/>
              </a:rPr>
              <a:t>    </a:t>
            </a:r>
            <a:r>
              <a:rPr kumimoji="0" lang="en-US" sz="1600" b="0" i="0" u="none" strike="noStrike" kern="1200" cap="none" spc="0" normalizeH="0" baseline="0" noProof="0" err="1">
                <a:ln>
                  <a:noFill/>
                </a:ln>
                <a:solidFill>
                  <a:srgbClr val="001080"/>
                </a:solidFill>
                <a:effectLst/>
                <a:uLnTx/>
                <a:uFillTx/>
                <a:latin typeface="Menlo" panose="020B0609030804020204" pitchFamily="49" charset="0"/>
                <a:ea typeface="+mn-ea"/>
                <a:cs typeface="+mn-cs"/>
              </a:rPr>
              <a:t>response</a:t>
            </a:r>
            <a:r>
              <a:rPr kumimoji="0" lang="en-US" sz="1600" b="0" i="0" u="none" strike="noStrike" kern="1200" cap="none" spc="0" normalizeH="0" baseline="0" noProof="0" err="1">
                <a:ln>
                  <a:noFill/>
                </a:ln>
                <a:solidFill>
                  <a:srgbClr val="3B3B3B"/>
                </a:solidFill>
                <a:effectLst/>
                <a:uLnTx/>
                <a:uFillTx/>
                <a:latin typeface="Menlo" panose="020B0609030804020204" pitchFamily="49" charset="0"/>
                <a:ea typeface="+mn-ea"/>
                <a:cs typeface="+mn-cs"/>
              </a:rPr>
              <a:t>.</a:t>
            </a:r>
            <a:r>
              <a:rPr kumimoji="0" lang="en-US" sz="1600" b="0" i="0" u="none" strike="noStrike" kern="1200" cap="none" spc="0" normalizeH="0" baseline="0" noProof="0" err="1">
                <a:ln>
                  <a:noFill/>
                </a:ln>
                <a:solidFill>
                  <a:srgbClr val="795E26"/>
                </a:solidFill>
                <a:effectLst/>
                <a:uLnTx/>
                <a:uFillTx/>
                <a:latin typeface="Menlo" panose="020B0609030804020204" pitchFamily="49" charset="0"/>
                <a:ea typeface="+mn-ea"/>
                <a:cs typeface="+mn-cs"/>
              </a:rPr>
              <a:t>send</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a:ln>
                  <a:noFill/>
                </a:ln>
                <a:solidFill>
                  <a:srgbClr val="001080"/>
                </a:solidFill>
                <a:effectLst/>
                <a:uLnTx/>
                <a:uFillTx/>
                <a:latin typeface="Menlo" panose="020B0609030804020204" pitchFamily="49" charset="0"/>
                <a:ea typeface="+mn-ea"/>
                <a:cs typeface="+mn-cs"/>
              </a:rPr>
              <a:t>error:</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600" b="0" i="0" u="none" strike="noStrike" kern="1200" cap="none" spc="0" normalizeH="0" baseline="0" noProof="0">
                <a:ln>
                  <a:noFill/>
                </a:ln>
                <a:solidFill>
                  <a:srgbClr val="A31515"/>
                </a:solidFill>
                <a:effectLst/>
                <a:uLnTx/>
                <a:uFillTx/>
                <a:latin typeface="Menlo" panose="020B0609030804020204" pitchFamily="49" charset="0"/>
                <a:ea typeface="+mn-ea"/>
                <a:cs typeface="+mn-cs"/>
              </a:rPr>
              <a:t>'Invalid username or password'</a:t>
            </a: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p>
        </p:txBody>
      </p:sp>
      <p:cxnSp>
        <p:nvCxnSpPr>
          <p:cNvPr id="6" name="Straight Arrow Connector 5">
            <a:extLst>
              <a:ext uri="{FF2B5EF4-FFF2-40B4-BE49-F238E27FC236}">
                <a16:creationId xmlns:a16="http://schemas.microsoft.com/office/drawing/2014/main" id="{66AED785-E1A4-09A6-D168-617F67C928B6}"/>
              </a:ext>
            </a:extLst>
          </p:cNvPr>
          <p:cNvCxnSpPr>
            <a:cxnSpLocks/>
          </p:cNvCxnSpPr>
          <p:nvPr/>
        </p:nvCxnSpPr>
        <p:spPr>
          <a:xfrm flipH="1">
            <a:off x="3219855" y="1721796"/>
            <a:ext cx="3142034" cy="2130357"/>
          </a:xfrm>
          <a:prstGeom prst="straightConnector1">
            <a:avLst/>
          </a:prstGeom>
          <a:ln w="1270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AutoShape 9">
            <a:extLst>
              <a:ext uri="{FF2B5EF4-FFF2-40B4-BE49-F238E27FC236}">
                <a16:creationId xmlns:a16="http://schemas.microsoft.com/office/drawing/2014/main" id="{AA27BFAE-FBCA-69E3-90AF-51451E9B91A3}"/>
              </a:ext>
            </a:extLst>
          </p:cNvPr>
          <p:cNvSpPr>
            <a:spLocks/>
          </p:cNvSpPr>
          <p:nvPr/>
        </p:nvSpPr>
        <p:spPr bwMode="auto">
          <a:xfrm>
            <a:off x="6096000" y="663879"/>
            <a:ext cx="3496061" cy="1285021"/>
          </a:xfrm>
          <a:prstGeom prst="roundRect">
            <a:avLst>
              <a:gd name="adj" fmla="val 16667"/>
            </a:avLst>
          </a:prstGeom>
          <a:solidFill>
            <a:srgbClr val="00B050"/>
          </a:solidFill>
          <a:ln w="9525" cap="flat" cmpd="sng">
            <a:solidFill>
              <a:srgbClr val="C70000"/>
            </a:solidFill>
            <a:prstDash val="solid"/>
            <a:round/>
            <a:headEnd type="none" w="med" len="med"/>
            <a:tailEnd type="triangle" w="med" len="med"/>
          </a:ln>
          <a:effectLst>
            <a:outerShdw blurRad="38100" dist="23000" dir="5400000" algn="ctr" rotWithShape="0">
              <a:srgbClr val="000000">
                <a:alpha val="34999"/>
              </a:srgbClr>
            </a:outerShdw>
          </a:effec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err="1">
                <a:ln>
                  <a:noFill/>
                </a:ln>
                <a:solidFill>
                  <a:srgbClr val="FFFFFF"/>
                </a:solidFill>
                <a:effectLst/>
                <a:uLnTx/>
                <a:uFillTx/>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numLogins</a:t>
            </a:r>
            <a:r>
              <a:rPr kumimoji="0" lang="en-US" altLang="en-US" sz="2400" b="0" i="0" u="none" strike="noStrike" kern="1200" cap="none" spc="0" normalizeH="0" baseline="0" noProof="0">
                <a:ln>
                  <a:noFill/>
                </a:ln>
                <a:solidFill>
                  <a:srgbClr val="FFFFFF"/>
                </a:solidFill>
                <a:effectLst/>
                <a:uLnTx/>
                <a:uFillTx/>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 resets whenever you stop running the program</a:t>
            </a:r>
          </a:p>
        </p:txBody>
      </p:sp>
      <p:cxnSp>
        <p:nvCxnSpPr>
          <p:cNvPr id="10" name="Straight Arrow Connector 9">
            <a:extLst>
              <a:ext uri="{FF2B5EF4-FFF2-40B4-BE49-F238E27FC236}">
                <a16:creationId xmlns:a16="http://schemas.microsoft.com/office/drawing/2014/main" id="{6ED130D9-39A9-D25A-06B9-0ABDCDF29625}"/>
              </a:ext>
            </a:extLst>
          </p:cNvPr>
          <p:cNvCxnSpPr>
            <a:cxnSpLocks/>
          </p:cNvCxnSpPr>
          <p:nvPr/>
        </p:nvCxnSpPr>
        <p:spPr>
          <a:xfrm flipH="1">
            <a:off x="6093052" y="3112851"/>
            <a:ext cx="2029544" cy="1918032"/>
          </a:xfrm>
          <a:prstGeom prst="straightConnector1">
            <a:avLst/>
          </a:prstGeom>
          <a:ln w="1270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AutoShape 9">
            <a:extLst>
              <a:ext uri="{FF2B5EF4-FFF2-40B4-BE49-F238E27FC236}">
                <a16:creationId xmlns:a16="http://schemas.microsoft.com/office/drawing/2014/main" id="{E7DAC7AB-919D-83AB-111A-9038A4E136E7}"/>
              </a:ext>
            </a:extLst>
          </p:cNvPr>
          <p:cNvSpPr>
            <a:spLocks/>
          </p:cNvSpPr>
          <p:nvPr/>
        </p:nvSpPr>
        <p:spPr bwMode="auto">
          <a:xfrm>
            <a:off x="7620000" y="2258016"/>
            <a:ext cx="3496061" cy="1285021"/>
          </a:xfrm>
          <a:prstGeom prst="roundRect">
            <a:avLst>
              <a:gd name="adj" fmla="val 16667"/>
            </a:avLst>
          </a:prstGeom>
          <a:solidFill>
            <a:srgbClr val="00B050"/>
          </a:solidFill>
          <a:ln w="9525" cap="flat" cmpd="sng">
            <a:solidFill>
              <a:srgbClr val="C70000"/>
            </a:solidFill>
            <a:prstDash val="solid"/>
            <a:round/>
            <a:headEnd type="none" w="med" len="med"/>
            <a:tailEnd type="triangle" w="med" len="med"/>
          </a:ln>
          <a:effectLst>
            <a:outerShdw blurRad="38100" dist="23000" dir="5400000" algn="ctr" rotWithShape="0">
              <a:srgbClr val="000000">
                <a:alpha val="34999"/>
              </a:srgbClr>
            </a:outerShdw>
          </a:effec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FFFFFF"/>
                </a:solidFill>
                <a:effectLst/>
                <a:uLnTx/>
                <a:uFillTx/>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there’s one user and one password and it’s hard-coded</a:t>
            </a:r>
          </a:p>
        </p:txBody>
      </p:sp>
    </p:spTree>
    <p:extLst>
      <p:ext uri="{BB962C8B-B14F-4D97-AF65-F5344CB8AC3E}">
        <p14:creationId xmlns:p14="http://schemas.microsoft.com/office/powerpoint/2010/main" val="3646683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9F272-1B0A-5B3D-AAAA-3A0BE5EBBD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571529-5AD2-A0BA-C53E-5D7314663663}"/>
              </a:ext>
            </a:extLst>
          </p:cNvPr>
          <p:cNvSpPr>
            <a:spLocks noGrp="1"/>
          </p:cNvSpPr>
          <p:nvPr>
            <p:ph type="title"/>
          </p:nvPr>
        </p:nvSpPr>
        <p:spPr/>
        <p:txBody>
          <a:bodyPr/>
          <a:lstStyle/>
          <a:p>
            <a:r>
              <a:rPr lang="en-US"/>
              <a:t>State and statelessness</a:t>
            </a:r>
          </a:p>
        </p:txBody>
      </p:sp>
      <p:sp>
        <p:nvSpPr>
          <p:cNvPr id="4" name="Content Placeholder 3">
            <a:extLst>
              <a:ext uri="{FF2B5EF4-FFF2-40B4-BE49-F238E27FC236}">
                <a16:creationId xmlns:a16="http://schemas.microsoft.com/office/drawing/2014/main" id="{E85785DF-1A30-AA1A-5C29-19CF5B5784C4}"/>
              </a:ext>
            </a:extLst>
          </p:cNvPr>
          <p:cNvSpPr>
            <a:spLocks noGrp="1"/>
          </p:cNvSpPr>
          <p:nvPr>
            <p:ph idx="1"/>
          </p:nvPr>
        </p:nvSpPr>
        <p:spPr>
          <a:xfrm>
            <a:off x="838200" y="1500160"/>
            <a:ext cx="8811638" cy="4351338"/>
          </a:xfrm>
        </p:spPr>
        <p:txBody>
          <a:bodyPr/>
          <a:lstStyle/>
          <a:p>
            <a:r>
              <a:rPr lang="en-US"/>
              <a:t>Web applications have </a:t>
            </a:r>
            <a:r>
              <a:rPr lang="en-US" i="1"/>
              <a:t>state</a:t>
            </a:r>
            <a:r>
              <a:rPr lang="en-US"/>
              <a:t>: they’re ultimately storing or modifying </a:t>
            </a:r>
            <a:r>
              <a:rPr lang="en-US" i="1"/>
              <a:t>something</a:t>
            </a:r>
            <a:endParaRPr lang="en-US"/>
          </a:p>
          <a:p>
            <a:pPr lvl="1"/>
            <a:r>
              <a:rPr lang="en-US"/>
              <a:t>Otherwise, maybe don’t have a server running Node at all? </a:t>
            </a:r>
          </a:p>
          <a:p>
            <a:pPr lvl="1"/>
            <a:r>
              <a:rPr lang="en-US"/>
              <a:t>Content Delivery Networks have put tons of work into solving that distributed systems problem.</a:t>
            </a:r>
          </a:p>
          <a:p>
            <a:pPr lvl="1"/>
            <a:r>
              <a:rPr lang="en-US"/>
              <a:t>Static sites are fast &amp; cheap</a:t>
            </a:r>
          </a:p>
        </p:txBody>
      </p:sp>
      <p:pic>
        <p:nvPicPr>
          <p:cNvPr id="8" name="Picture 2" descr="undefined">
            <a:extLst>
              <a:ext uri="{FF2B5EF4-FFF2-40B4-BE49-F238E27FC236}">
                <a16:creationId xmlns:a16="http://schemas.microsoft.com/office/drawing/2014/main" id="{6C53C178-D6C4-912C-229A-ABBE1B8E44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7477" y="3615834"/>
            <a:ext cx="6429983" cy="259543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05D0CAA-7554-A461-8301-84BD0E348B6E}"/>
              </a:ext>
            </a:extLst>
          </p:cNvPr>
          <p:cNvSpPr txBox="1"/>
          <p:nvPr/>
        </p:nvSpPr>
        <p:spPr>
          <a:xfrm>
            <a:off x="5507477" y="6211270"/>
            <a:ext cx="6094378"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en.wikipedia.org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/wiki/</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Content_delivery_network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216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D2821-2A31-3EFE-AB26-38A8BAAFD0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2DC7336-859B-67A0-BE62-2AB51BA633A5}"/>
              </a:ext>
            </a:extLst>
          </p:cNvPr>
          <p:cNvSpPr>
            <a:spLocks noGrp="1"/>
          </p:cNvSpPr>
          <p:nvPr>
            <p:ph type="title"/>
          </p:nvPr>
        </p:nvSpPr>
        <p:spPr/>
        <p:txBody>
          <a:bodyPr/>
          <a:lstStyle/>
          <a:p>
            <a:r>
              <a:rPr lang="en-US"/>
              <a:t>State and statelessness</a:t>
            </a:r>
          </a:p>
        </p:txBody>
      </p:sp>
      <p:sp>
        <p:nvSpPr>
          <p:cNvPr id="4" name="Content Placeholder 3">
            <a:extLst>
              <a:ext uri="{FF2B5EF4-FFF2-40B4-BE49-F238E27FC236}">
                <a16:creationId xmlns:a16="http://schemas.microsoft.com/office/drawing/2014/main" id="{4917396C-F48D-B26F-ADEF-CC4085BDB99E}"/>
              </a:ext>
            </a:extLst>
          </p:cNvPr>
          <p:cNvSpPr>
            <a:spLocks noGrp="1"/>
          </p:cNvSpPr>
          <p:nvPr>
            <p:ph idx="1"/>
          </p:nvPr>
        </p:nvSpPr>
        <p:spPr>
          <a:xfrm>
            <a:off x="838200" y="1500159"/>
            <a:ext cx="8811638" cy="4978461"/>
          </a:xfrm>
        </p:spPr>
        <p:txBody>
          <a:bodyPr>
            <a:normAutofit lnSpcReduction="10000"/>
          </a:bodyPr>
          <a:lstStyle/>
          <a:p>
            <a:r>
              <a:rPr lang="en-US" dirty="0"/>
              <a:t>A web server or web service should be </a:t>
            </a:r>
            <a:r>
              <a:rPr lang="en-US" i="1" dirty="0"/>
              <a:t>stateless</a:t>
            </a:r>
          </a:p>
          <a:p>
            <a:pPr lvl="1"/>
            <a:r>
              <a:rPr lang="en-US" dirty="0"/>
              <a:t>Every REST request should be indifferent to whether the node application has been </a:t>
            </a:r>
            <a:r>
              <a:rPr lang="en-US" i="1" dirty="0"/>
              <a:t>running</a:t>
            </a:r>
            <a:r>
              <a:rPr lang="en-US" dirty="0"/>
              <a:t> for several hours or five seconds</a:t>
            </a:r>
          </a:p>
          <a:p>
            <a:pPr lvl="1"/>
            <a:r>
              <a:rPr lang="en-US" dirty="0"/>
              <a:t>Our silly application, and the IP1 code, is </a:t>
            </a:r>
            <a:r>
              <a:rPr lang="en-US" i="1" dirty="0"/>
              <a:t>not </a:t>
            </a:r>
            <a:r>
              <a:rPr lang="en-US" dirty="0"/>
              <a:t>stateless (why?)</a:t>
            </a:r>
          </a:p>
          <a:p>
            <a:r>
              <a:rPr lang="en-US" dirty="0"/>
              <a:t>If the web server is going to be stateless, and the web application has state, the server has to phone a friend:</a:t>
            </a:r>
          </a:p>
          <a:p>
            <a:pPr lvl="1"/>
            <a:r>
              <a:rPr lang="en-US" dirty="0"/>
              <a:t>Access the filesystem</a:t>
            </a:r>
          </a:p>
          <a:p>
            <a:pPr lvl="1"/>
            <a:r>
              <a:rPr lang="en-US" dirty="0"/>
              <a:t>Query a database</a:t>
            </a:r>
          </a:p>
          <a:p>
            <a:pPr lvl="1"/>
            <a:r>
              <a:rPr lang="en-US" dirty="0"/>
              <a:t>Initiate some other remote procedure call to another server</a:t>
            </a:r>
          </a:p>
          <a:p>
            <a:r>
              <a:rPr lang="en-US" dirty="0"/>
              <a:t>Common case: a </a:t>
            </a:r>
            <a:r>
              <a:rPr lang="en-US" i="1" dirty="0"/>
              <a:t>database </a:t>
            </a:r>
            <a:r>
              <a:rPr lang="en-US" dirty="0"/>
              <a:t>is the point of centralization</a:t>
            </a:r>
          </a:p>
          <a:p>
            <a:pPr lvl="1"/>
            <a:r>
              <a:rPr lang="en-US" dirty="0"/>
              <a:t>Centralization (&amp; hierarchical centralization) is a cheat code for making distributed systems </a:t>
            </a:r>
            <a:r>
              <a:rPr lang="en-US" dirty="0" err="1"/>
              <a:t>managable</a:t>
            </a:r>
            <a:endParaRPr lang="en-US" dirty="0"/>
          </a:p>
          <a:p>
            <a:pPr lvl="1"/>
            <a:endParaRPr lang="en-US" dirty="0"/>
          </a:p>
        </p:txBody>
      </p:sp>
    </p:spTree>
    <p:extLst>
      <p:ext uri="{BB962C8B-B14F-4D97-AF65-F5344CB8AC3E}">
        <p14:creationId xmlns:p14="http://schemas.microsoft.com/office/powerpoint/2010/main" val="2953315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339AE-5694-83F3-326C-C1C8C1EAAD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8FE8BB-B97E-86E8-0439-4DF84AEF0CEE}"/>
              </a:ext>
            </a:extLst>
          </p:cNvPr>
          <p:cNvSpPr>
            <a:spLocks noGrp="1"/>
          </p:cNvSpPr>
          <p:nvPr>
            <p:ph type="title"/>
          </p:nvPr>
        </p:nvSpPr>
        <p:spPr/>
        <p:txBody>
          <a:bodyPr/>
          <a:lstStyle/>
          <a:p>
            <a:r>
              <a:rPr lang="en-US"/>
              <a:t>Three parts of a web server</a:t>
            </a:r>
          </a:p>
        </p:txBody>
      </p:sp>
      <p:sp>
        <p:nvSpPr>
          <p:cNvPr id="4" name="Content Placeholder 3">
            <a:extLst>
              <a:ext uri="{FF2B5EF4-FFF2-40B4-BE49-F238E27FC236}">
                <a16:creationId xmlns:a16="http://schemas.microsoft.com/office/drawing/2014/main" id="{2B4C4E72-2AAA-08C5-BB27-C8E5FF3874FD}"/>
              </a:ext>
            </a:extLst>
          </p:cNvPr>
          <p:cNvSpPr>
            <a:spLocks noGrp="1"/>
          </p:cNvSpPr>
          <p:nvPr>
            <p:ph idx="1"/>
          </p:nvPr>
        </p:nvSpPr>
        <p:spPr>
          <a:xfrm>
            <a:off x="838200" y="1500159"/>
            <a:ext cx="8811638" cy="4978461"/>
          </a:xfrm>
        </p:spPr>
        <p:txBody>
          <a:bodyPr/>
          <a:lstStyle/>
          <a:p>
            <a:r>
              <a:rPr lang="en-US"/>
              <a:t>The </a:t>
            </a:r>
            <a:r>
              <a:rPr lang="en-US" b="1"/>
              <a:t>repository</a:t>
            </a:r>
            <a:r>
              <a:rPr lang="en-US"/>
              <a:t> is the only part that stores state</a:t>
            </a:r>
          </a:p>
          <a:p>
            <a:pPr lvl="1"/>
            <a:r>
              <a:rPr lang="en-US"/>
              <a:t>I think it would be clearer if we called it the “database” </a:t>
            </a:r>
            <a:r>
              <a:rPr lang="en-US" err="1"/>
              <a:t>tbh</a:t>
            </a:r>
            <a:endParaRPr lang="en-US"/>
          </a:p>
          <a:p>
            <a:r>
              <a:rPr lang="en-US"/>
              <a:t>The </a:t>
            </a:r>
            <a:r>
              <a:rPr lang="en-US" b="1"/>
              <a:t>service</a:t>
            </a:r>
            <a:r>
              <a:rPr lang="en-US"/>
              <a:t> doesn’t know how we connect to the client</a:t>
            </a:r>
          </a:p>
          <a:p>
            <a:pPr lvl="1"/>
            <a:r>
              <a:rPr lang="en-US"/>
              <a:t>HTTP? REST? </a:t>
            </a:r>
            <a:r>
              <a:rPr lang="en-US" err="1"/>
              <a:t>WebSockets</a:t>
            </a:r>
            <a:r>
              <a:rPr lang="en-US"/>
              <a:t>? The service shouldn’t know!</a:t>
            </a:r>
          </a:p>
          <a:p>
            <a:r>
              <a:rPr lang="en-US"/>
              <a:t>The </a:t>
            </a:r>
            <a:r>
              <a:rPr lang="en-US" b="1"/>
              <a:t>controller</a:t>
            </a:r>
            <a:r>
              <a:rPr lang="en-US"/>
              <a:t> doesn’t know how we store data</a:t>
            </a:r>
          </a:p>
          <a:p>
            <a:pPr lvl="1"/>
            <a:r>
              <a:rPr lang="en-US"/>
              <a:t>Are we actually stateless, or storing things in memory?</a:t>
            </a:r>
          </a:p>
          <a:p>
            <a:pPr lvl="1"/>
            <a:r>
              <a:rPr lang="en-US"/>
              <a:t>MongoDB? </a:t>
            </a:r>
            <a:r>
              <a:rPr lang="en-US" err="1"/>
              <a:t>PostgresQL</a:t>
            </a:r>
            <a:r>
              <a:rPr lang="en-US"/>
              <a:t>? SQLite? A file on the hard drive?</a:t>
            </a:r>
          </a:p>
        </p:txBody>
      </p:sp>
      <p:sp>
        <p:nvSpPr>
          <p:cNvPr id="2" name="Rectangle 1">
            <a:extLst>
              <a:ext uri="{FF2B5EF4-FFF2-40B4-BE49-F238E27FC236}">
                <a16:creationId xmlns:a16="http://schemas.microsoft.com/office/drawing/2014/main" id="{D5A43786-70CC-65C3-16C6-F5AA7FEB033F}"/>
              </a:ext>
            </a:extLst>
          </p:cNvPr>
          <p:cNvSpPr/>
          <p:nvPr/>
        </p:nvSpPr>
        <p:spPr>
          <a:xfrm>
            <a:off x="8225117" y="5014527"/>
            <a:ext cx="1264023" cy="914400"/>
          </a:xfrm>
          <a:prstGeom prst="rect">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Client</a:t>
            </a:r>
          </a:p>
        </p:txBody>
      </p:sp>
      <p:sp>
        <p:nvSpPr>
          <p:cNvPr id="5" name="Left-Right Arrow 4">
            <a:extLst>
              <a:ext uri="{FF2B5EF4-FFF2-40B4-BE49-F238E27FC236}">
                <a16:creationId xmlns:a16="http://schemas.microsoft.com/office/drawing/2014/main" id="{D8700757-CEB9-0569-FBC3-B644509F09F7}"/>
              </a:ext>
            </a:extLst>
          </p:cNvPr>
          <p:cNvSpPr/>
          <p:nvPr/>
        </p:nvSpPr>
        <p:spPr>
          <a:xfrm>
            <a:off x="9628091" y="5088486"/>
            <a:ext cx="1344707" cy="793376"/>
          </a:xfrm>
          <a:prstGeom prst="leftRightArrow">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browser</a:t>
            </a:r>
          </a:p>
        </p:txBody>
      </p:sp>
      <p:sp>
        <p:nvSpPr>
          <p:cNvPr id="6" name="Rectangle 5">
            <a:extLst>
              <a:ext uri="{FF2B5EF4-FFF2-40B4-BE49-F238E27FC236}">
                <a16:creationId xmlns:a16="http://schemas.microsoft.com/office/drawing/2014/main" id="{45A68782-2C9F-9644-6754-6A7278D87297}"/>
              </a:ext>
            </a:extLst>
          </p:cNvPr>
          <p:cNvSpPr/>
          <p:nvPr/>
        </p:nvSpPr>
        <p:spPr>
          <a:xfrm>
            <a:off x="11111749" y="5027974"/>
            <a:ext cx="954745" cy="914400"/>
          </a:xfrm>
          <a:prstGeom prst="rect">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User</a:t>
            </a:r>
          </a:p>
        </p:txBody>
      </p:sp>
      <p:sp>
        <p:nvSpPr>
          <p:cNvPr id="7" name="Left-Right Arrow 6">
            <a:extLst>
              <a:ext uri="{FF2B5EF4-FFF2-40B4-BE49-F238E27FC236}">
                <a16:creationId xmlns:a16="http://schemas.microsoft.com/office/drawing/2014/main" id="{E922AA25-6132-4B96-C3C1-4174D2F0303E}"/>
              </a:ext>
            </a:extLst>
          </p:cNvPr>
          <p:cNvSpPr/>
          <p:nvPr/>
        </p:nvSpPr>
        <p:spPr>
          <a:xfrm>
            <a:off x="6741459" y="5075039"/>
            <a:ext cx="1344707" cy="793376"/>
          </a:xfrm>
          <a:prstGeom prst="leftRightArrow">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internet</a:t>
            </a:r>
          </a:p>
        </p:txBody>
      </p:sp>
      <p:sp>
        <p:nvSpPr>
          <p:cNvPr id="8" name="Rectangle 7">
            <a:extLst>
              <a:ext uri="{FF2B5EF4-FFF2-40B4-BE49-F238E27FC236}">
                <a16:creationId xmlns:a16="http://schemas.microsoft.com/office/drawing/2014/main" id="{B8890E1D-EA37-94F5-5D9F-4999E0E90D5F}"/>
              </a:ext>
            </a:extLst>
          </p:cNvPr>
          <p:cNvSpPr/>
          <p:nvPr/>
        </p:nvSpPr>
        <p:spPr>
          <a:xfrm>
            <a:off x="5338485" y="5014527"/>
            <a:ext cx="1264023" cy="914400"/>
          </a:xfrm>
          <a:prstGeom prst="rect">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Controller</a:t>
            </a:r>
          </a:p>
        </p:txBody>
      </p:sp>
      <p:sp>
        <p:nvSpPr>
          <p:cNvPr id="9" name="Left-Right Arrow 8">
            <a:extLst>
              <a:ext uri="{FF2B5EF4-FFF2-40B4-BE49-F238E27FC236}">
                <a16:creationId xmlns:a16="http://schemas.microsoft.com/office/drawing/2014/main" id="{6D79536D-39DA-2320-2D53-55E529823FBB}"/>
              </a:ext>
            </a:extLst>
          </p:cNvPr>
          <p:cNvSpPr/>
          <p:nvPr/>
        </p:nvSpPr>
        <p:spPr>
          <a:xfrm>
            <a:off x="4141694" y="5088486"/>
            <a:ext cx="1057840" cy="793376"/>
          </a:xfrm>
          <a:prstGeom prst="leftRightArrow">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API</a:t>
            </a:r>
          </a:p>
        </p:txBody>
      </p:sp>
      <p:sp>
        <p:nvSpPr>
          <p:cNvPr id="10" name="Rectangle 9">
            <a:extLst>
              <a:ext uri="{FF2B5EF4-FFF2-40B4-BE49-F238E27FC236}">
                <a16:creationId xmlns:a16="http://schemas.microsoft.com/office/drawing/2014/main" id="{FFC5D502-07EB-C04F-2B06-6CD15E3C9618}"/>
              </a:ext>
            </a:extLst>
          </p:cNvPr>
          <p:cNvSpPr/>
          <p:nvPr/>
        </p:nvSpPr>
        <p:spPr>
          <a:xfrm>
            <a:off x="2738720" y="5014527"/>
            <a:ext cx="1264023" cy="914400"/>
          </a:xfrm>
          <a:prstGeom prst="rect">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Service</a:t>
            </a:r>
          </a:p>
        </p:txBody>
      </p:sp>
      <p:sp>
        <p:nvSpPr>
          <p:cNvPr id="11" name="Rectangle 10">
            <a:extLst>
              <a:ext uri="{FF2B5EF4-FFF2-40B4-BE49-F238E27FC236}">
                <a16:creationId xmlns:a16="http://schemas.microsoft.com/office/drawing/2014/main" id="{DAEB4870-6E66-72C5-6B89-26F7F5E76E78}"/>
              </a:ext>
            </a:extLst>
          </p:cNvPr>
          <p:cNvSpPr/>
          <p:nvPr/>
        </p:nvSpPr>
        <p:spPr>
          <a:xfrm>
            <a:off x="125506" y="5014527"/>
            <a:ext cx="1264023" cy="914400"/>
          </a:xfrm>
          <a:prstGeom prst="rect">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Repository</a:t>
            </a:r>
          </a:p>
        </p:txBody>
      </p:sp>
      <p:sp>
        <p:nvSpPr>
          <p:cNvPr id="12" name="Left-Right Arrow 11">
            <a:extLst>
              <a:ext uri="{FF2B5EF4-FFF2-40B4-BE49-F238E27FC236}">
                <a16:creationId xmlns:a16="http://schemas.microsoft.com/office/drawing/2014/main" id="{E002D5AB-1174-04C9-E717-F8FEAF273191}"/>
              </a:ext>
            </a:extLst>
          </p:cNvPr>
          <p:cNvSpPr/>
          <p:nvPr/>
        </p:nvSpPr>
        <p:spPr>
          <a:xfrm>
            <a:off x="1541929" y="5075039"/>
            <a:ext cx="1057840" cy="793376"/>
          </a:xfrm>
          <a:prstGeom prst="leftRightArrow">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API</a:t>
            </a:r>
          </a:p>
        </p:txBody>
      </p:sp>
    </p:spTree>
    <p:extLst>
      <p:ext uri="{BB962C8B-B14F-4D97-AF65-F5344CB8AC3E}">
        <p14:creationId xmlns:p14="http://schemas.microsoft.com/office/powerpoint/2010/main" val="855630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2FC41-426B-F85A-9D48-C7D6A026A7B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9A22177-1A52-5BFC-2C7A-AEEF7147678B}"/>
              </a:ext>
            </a:extLst>
          </p:cNvPr>
          <p:cNvSpPr>
            <a:spLocks noGrp="1"/>
          </p:cNvSpPr>
          <p:nvPr>
            <p:ph type="title"/>
          </p:nvPr>
        </p:nvSpPr>
        <p:spPr/>
        <p:txBody>
          <a:bodyPr/>
          <a:lstStyle/>
          <a:p>
            <a:r>
              <a:rPr lang="en-US" dirty="0"/>
              <a:t>CSR Architecture</a:t>
            </a:r>
          </a:p>
        </p:txBody>
      </p:sp>
      <p:sp>
        <p:nvSpPr>
          <p:cNvPr id="15" name="TextBox 14">
            <a:extLst>
              <a:ext uri="{FF2B5EF4-FFF2-40B4-BE49-F238E27FC236}">
                <a16:creationId xmlns:a16="http://schemas.microsoft.com/office/drawing/2014/main" id="{53781B9E-AF68-9D34-E64A-7E97BD2343E5}"/>
              </a:ext>
            </a:extLst>
          </p:cNvPr>
          <p:cNvSpPr txBox="1"/>
          <p:nvPr/>
        </p:nvSpPr>
        <p:spPr>
          <a:xfrm>
            <a:off x="744069" y="1555036"/>
            <a:ext cx="10434919" cy="505131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F00DB"/>
                </a:solidFill>
                <a:effectLst/>
                <a:uLnTx/>
                <a:uFillTx/>
                <a:latin typeface="Menlo" panose="020B0609030804020204" pitchFamily="49" charset="0"/>
                <a:ea typeface="+mn-ea"/>
                <a:cs typeface="+mn-cs"/>
              </a:rPr>
              <a:t>import</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1080"/>
                </a:solidFill>
                <a:effectLst/>
                <a:uLnTx/>
                <a:uFillTx/>
                <a:latin typeface="Menlo" panose="020B0609030804020204" pitchFamily="49" charset="0"/>
                <a:ea typeface="+mn-ea"/>
                <a:cs typeface="+mn-cs"/>
              </a:rPr>
              <a:t>  </a:t>
            </a:r>
            <a:r>
              <a:rPr kumimoji="0" lang="en-US" sz="1800" b="0" i="0" u="none" strike="noStrike" kern="1200" cap="none" spc="0" normalizeH="0" baseline="0" noProof="0" err="1">
                <a:ln>
                  <a:noFill/>
                </a:ln>
                <a:solidFill>
                  <a:srgbClr val="001080"/>
                </a:solidFill>
                <a:effectLst/>
                <a:uLnTx/>
                <a:uFillTx/>
                <a:latin typeface="Menlo" panose="020B0609030804020204" pitchFamily="49" charset="0"/>
                <a:ea typeface="+mn-ea"/>
                <a:cs typeface="+mn-cs"/>
              </a:rPr>
              <a:t>StudentID</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1080"/>
                </a:solidFill>
                <a:effectLst/>
                <a:uLnTx/>
                <a:uFillTx/>
                <a:latin typeface="Menlo" panose="020B0609030804020204" pitchFamily="49" charset="0"/>
                <a:ea typeface="+mn-ea"/>
                <a:cs typeface="+mn-cs"/>
              </a:rPr>
              <a:t>  Student</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1080"/>
                </a:solidFill>
                <a:effectLst/>
                <a:uLnTx/>
                <a:uFillTx/>
                <a:latin typeface="Menlo" panose="020B0609030804020204" pitchFamily="49" charset="0"/>
                <a:ea typeface="+mn-ea"/>
                <a:cs typeface="+mn-cs"/>
              </a:rPr>
              <a:t>  Course</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1080"/>
                </a:solidFill>
                <a:effectLst/>
                <a:uLnTx/>
                <a:uFillTx/>
                <a:latin typeface="Menlo" panose="020B0609030804020204" pitchFamily="49" charset="0"/>
                <a:ea typeface="+mn-ea"/>
                <a:cs typeface="+mn-cs"/>
              </a:rPr>
              <a:t>  </a:t>
            </a:r>
            <a:r>
              <a:rPr kumimoji="0" lang="en-US" sz="1800" b="0" i="0" u="none" strike="noStrike" kern="1200" cap="none" spc="0" normalizeH="0" baseline="0" noProof="0" err="1">
                <a:ln>
                  <a:noFill/>
                </a:ln>
                <a:solidFill>
                  <a:srgbClr val="001080"/>
                </a:solidFill>
                <a:effectLst/>
                <a:uLnTx/>
                <a:uFillTx/>
                <a:latin typeface="Menlo" panose="020B0609030804020204" pitchFamily="49" charset="0"/>
                <a:ea typeface="+mn-ea"/>
                <a:cs typeface="+mn-cs"/>
              </a:rPr>
              <a:t>CourseGrade</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1080"/>
                </a:solidFill>
                <a:effectLst/>
                <a:uLnTx/>
                <a:uFillTx/>
                <a:latin typeface="Menlo" panose="020B0609030804020204" pitchFamily="49" charset="0"/>
                <a:ea typeface="+mn-ea"/>
                <a:cs typeface="+mn-cs"/>
              </a:rPr>
              <a:t>  Transcript</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800" b="0" i="0" u="none" strike="noStrike" kern="1200" cap="none" spc="0" normalizeH="0" baseline="0" noProof="0">
                <a:ln>
                  <a:noFill/>
                </a:ln>
                <a:solidFill>
                  <a:srgbClr val="AF00DB"/>
                </a:solidFill>
                <a:effectLst/>
                <a:uLnTx/>
                <a:uFillTx/>
                <a:latin typeface="Menlo" panose="020B0609030804020204" pitchFamily="49" charset="0"/>
                <a:ea typeface="+mn-ea"/>
                <a:cs typeface="+mn-cs"/>
              </a:rPr>
              <a:t>from</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800" b="0" i="0" u="none" strike="noStrike" kern="1200" cap="none" spc="0" normalizeH="0" baseline="0" noProof="0">
                <a:ln>
                  <a:noFill/>
                </a:ln>
                <a:solidFill>
                  <a:srgbClr val="A31515"/>
                </a:solidFill>
                <a:effectLst/>
                <a:uLnTx/>
                <a:uFillTx/>
                <a:latin typeface="Menlo" panose="020B0609030804020204" pitchFamily="49" charset="0"/>
                <a:ea typeface="+mn-ea"/>
                <a:cs typeface="+mn-cs"/>
              </a:rPr>
              <a:t>'./</a:t>
            </a:r>
            <a:r>
              <a:rPr kumimoji="0" lang="en-US" sz="1800" b="0" i="0" u="none" strike="noStrike" kern="1200" cap="none" spc="0" normalizeH="0" baseline="0" noProof="0" err="1">
                <a:ln>
                  <a:noFill/>
                </a:ln>
                <a:solidFill>
                  <a:srgbClr val="A31515"/>
                </a:solidFill>
                <a:effectLst/>
                <a:uLnTx/>
                <a:uFillTx/>
                <a:latin typeface="Menlo" panose="020B0609030804020204" pitchFamily="49" charset="0"/>
                <a:ea typeface="+mn-ea"/>
                <a:cs typeface="+mn-cs"/>
              </a:rPr>
              <a:t>types.ts</a:t>
            </a:r>
            <a:r>
              <a:rPr kumimoji="0" lang="en-US" sz="1800" b="0" i="0" u="none" strike="noStrike" kern="1200" cap="none" spc="0" normalizeH="0" baseline="0" noProof="0">
                <a:ln>
                  <a:noFill/>
                </a:ln>
                <a:solidFill>
                  <a:srgbClr val="A31515"/>
                </a:solidFill>
                <a:effectLst/>
                <a:uLnTx/>
                <a:uFillTx/>
                <a:latin typeface="Menlo" panose="020B0609030804020204" pitchFamily="49" charset="0"/>
                <a:ea typeface="+mn-ea"/>
                <a:cs typeface="+mn-cs"/>
              </a:rPr>
              <a:t>'</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F00DB"/>
                </a:solidFill>
                <a:effectLst/>
                <a:uLnTx/>
                <a:uFillTx/>
                <a:latin typeface="Menlo" panose="020B0609030804020204" pitchFamily="49" charset="0"/>
                <a:ea typeface="+mn-ea"/>
                <a:cs typeface="+mn-cs"/>
              </a:rPr>
              <a:t>export</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800" b="0" i="0" u="none" strike="noStrike" kern="1200" cap="none" spc="0" normalizeH="0" baseline="0" noProof="0">
                <a:ln>
                  <a:noFill/>
                </a:ln>
                <a:solidFill>
                  <a:srgbClr val="0000FF"/>
                </a:solidFill>
                <a:effectLst/>
                <a:uLnTx/>
                <a:uFillTx/>
                <a:latin typeface="Menlo" panose="020B0609030804020204" pitchFamily="49" charset="0"/>
                <a:ea typeface="+mn-ea"/>
                <a:cs typeface="+mn-cs"/>
              </a:rPr>
              <a:t>interface</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800" b="0" i="0" u="none" strike="noStrike" kern="1200" cap="none" spc="0" normalizeH="0" baseline="0" noProof="0" err="1">
                <a:ln>
                  <a:noFill/>
                </a:ln>
                <a:solidFill>
                  <a:srgbClr val="267F99"/>
                </a:solidFill>
                <a:effectLst/>
                <a:uLnTx/>
                <a:uFillTx/>
                <a:latin typeface="Menlo" panose="020B0609030804020204" pitchFamily="49" charset="0"/>
                <a:ea typeface="+mn-ea"/>
                <a:cs typeface="+mn-cs"/>
              </a:rPr>
              <a:t>StudentService</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95E26"/>
                </a:solidFill>
                <a:effectLst/>
                <a:uLnTx/>
                <a:uFillTx/>
                <a:latin typeface="Menlo" panose="020B0609030804020204" pitchFamily="49" charset="0"/>
                <a:ea typeface="+mn-ea"/>
                <a:cs typeface="+mn-cs"/>
              </a:rPr>
              <a:t>  </a:t>
            </a:r>
            <a:r>
              <a:rPr kumimoji="0" lang="en-US" sz="1800" b="0" i="0" u="none" strike="noStrike" kern="1200" cap="none" spc="0" normalizeH="0" baseline="0" noProof="0" err="1">
                <a:ln>
                  <a:noFill/>
                </a:ln>
                <a:solidFill>
                  <a:srgbClr val="795E26"/>
                </a:solidFill>
                <a:effectLst/>
                <a:uLnTx/>
                <a:uFillTx/>
                <a:latin typeface="Menlo" panose="020B0609030804020204" pitchFamily="49" charset="0"/>
                <a:ea typeface="+mn-ea"/>
                <a:cs typeface="+mn-cs"/>
              </a:rPr>
              <a:t>addStudent</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r>
              <a:rPr kumimoji="0" lang="en-US" sz="1800" b="0" i="0" u="none" strike="noStrike" kern="1200" cap="none" spc="0" normalizeH="0" baseline="0" noProof="0" err="1">
                <a:ln>
                  <a:noFill/>
                </a:ln>
                <a:solidFill>
                  <a:srgbClr val="001080"/>
                </a:solidFill>
                <a:effectLst/>
                <a:uLnTx/>
                <a:uFillTx/>
                <a:latin typeface="Menlo" panose="020B0609030804020204" pitchFamily="49" charset="0"/>
                <a:ea typeface="+mn-ea"/>
                <a:cs typeface="+mn-cs"/>
              </a:rPr>
              <a:t>studentName</a:t>
            </a:r>
            <a:r>
              <a:rPr kumimoji="0" lang="en-US" sz="18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800" b="0" i="0" u="none" strike="noStrike" kern="1200" cap="none" spc="0" normalizeH="0" baseline="0" noProof="0">
                <a:ln>
                  <a:noFill/>
                </a:ln>
                <a:solidFill>
                  <a:srgbClr val="267F99"/>
                </a:solidFill>
                <a:effectLst/>
                <a:uLnTx/>
                <a:uFillTx/>
                <a:latin typeface="Menlo" panose="020B0609030804020204" pitchFamily="49" charset="0"/>
                <a:ea typeface="+mn-ea"/>
                <a:cs typeface="+mn-cs"/>
              </a:rPr>
              <a:t>string</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800" b="0" i="0" u="none" strike="noStrike" kern="1200" cap="none" spc="0" normalizeH="0" baseline="0" noProof="0">
                <a:ln>
                  <a:noFill/>
                </a:ln>
                <a:solidFill>
                  <a:srgbClr val="267F99"/>
                </a:solidFill>
                <a:effectLst/>
                <a:uLnTx/>
                <a:uFillTx/>
                <a:latin typeface="Menlo" panose="020B0609030804020204" pitchFamily="49" charset="0"/>
                <a:ea typeface="+mn-ea"/>
                <a:cs typeface="+mn-cs"/>
              </a:rPr>
              <a:t>Student</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95E26"/>
                </a:solidFill>
                <a:effectLst/>
                <a:uLnTx/>
                <a:uFillTx/>
                <a:latin typeface="Menlo" panose="020B0609030804020204" pitchFamily="49" charset="0"/>
                <a:ea typeface="+mn-ea"/>
                <a:cs typeface="+mn-cs"/>
              </a:rPr>
              <a:t>  </a:t>
            </a:r>
            <a:r>
              <a:rPr kumimoji="0" lang="en-US" sz="1800" b="0" i="0" u="none" strike="noStrike" kern="1200" cap="none" spc="0" normalizeH="0" baseline="0" noProof="0" err="1">
                <a:ln>
                  <a:noFill/>
                </a:ln>
                <a:solidFill>
                  <a:srgbClr val="795E26"/>
                </a:solidFill>
                <a:effectLst/>
                <a:uLnTx/>
                <a:uFillTx/>
                <a:latin typeface="Menlo" panose="020B0609030804020204" pitchFamily="49" charset="0"/>
                <a:ea typeface="+mn-ea"/>
                <a:cs typeface="+mn-cs"/>
              </a:rPr>
              <a:t>getTranscript</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r>
              <a:rPr kumimoji="0" lang="en-US" sz="1800" b="0" i="0" u="none" strike="noStrike" kern="1200" cap="none" spc="0" normalizeH="0" baseline="0" noProof="0">
                <a:ln>
                  <a:noFill/>
                </a:ln>
                <a:solidFill>
                  <a:srgbClr val="001080"/>
                </a:solidFill>
                <a:effectLst/>
                <a:uLnTx/>
                <a:uFillTx/>
                <a:latin typeface="Menlo" panose="020B0609030804020204" pitchFamily="49" charset="0"/>
                <a:ea typeface="+mn-ea"/>
                <a:cs typeface="+mn-cs"/>
              </a:rPr>
              <a:t>id</a:t>
            </a:r>
            <a:r>
              <a:rPr kumimoji="0" lang="en-US" sz="18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800" b="0" i="0" u="none" strike="noStrike" kern="1200" cap="none" spc="0" normalizeH="0" baseline="0" noProof="0">
                <a:ln>
                  <a:noFill/>
                </a:ln>
                <a:solidFill>
                  <a:srgbClr val="267F99"/>
                </a:solidFill>
                <a:effectLst/>
                <a:uLnTx/>
                <a:uFillTx/>
                <a:latin typeface="Menlo" panose="020B0609030804020204" pitchFamily="49" charset="0"/>
                <a:ea typeface="+mn-ea"/>
                <a:cs typeface="+mn-cs"/>
              </a:rPr>
              <a:t>Student</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800" b="0" i="0" u="none" strike="noStrike" kern="1200" cap="none" spc="0" normalizeH="0" baseline="0" noProof="0">
                <a:ln>
                  <a:noFill/>
                </a:ln>
                <a:solidFill>
                  <a:srgbClr val="267F99"/>
                </a:solidFill>
                <a:effectLst/>
                <a:uLnTx/>
                <a:uFillTx/>
                <a:latin typeface="Menlo" panose="020B0609030804020204" pitchFamily="49" charset="0"/>
                <a:ea typeface="+mn-ea"/>
                <a:cs typeface="+mn-cs"/>
              </a:rPr>
              <a:t>Transcript</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95E26"/>
                </a:solidFill>
                <a:effectLst/>
                <a:uLnTx/>
                <a:uFillTx/>
                <a:latin typeface="Menlo" panose="020B0609030804020204" pitchFamily="49" charset="0"/>
                <a:ea typeface="+mn-ea"/>
                <a:cs typeface="+mn-cs"/>
              </a:rPr>
              <a:t>  </a:t>
            </a:r>
            <a:r>
              <a:rPr kumimoji="0" lang="en-US" sz="1800" b="0" i="0" u="none" strike="noStrike" kern="1200" cap="none" spc="0" normalizeH="0" baseline="0" noProof="0" err="1">
                <a:ln>
                  <a:noFill/>
                </a:ln>
                <a:solidFill>
                  <a:srgbClr val="795E26"/>
                </a:solidFill>
                <a:effectLst/>
                <a:uLnTx/>
                <a:uFillTx/>
                <a:latin typeface="Menlo" panose="020B0609030804020204" pitchFamily="49" charset="0"/>
                <a:ea typeface="+mn-ea"/>
                <a:cs typeface="+mn-cs"/>
              </a:rPr>
              <a:t>deleteStudent</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r>
              <a:rPr kumimoji="0" lang="en-US" sz="1800" b="0" i="0" u="none" strike="noStrike" kern="1200" cap="none" spc="0" normalizeH="0" baseline="0" noProof="0">
                <a:ln>
                  <a:noFill/>
                </a:ln>
                <a:solidFill>
                  <a:srgbClr val="001080"/>
                </a:solidFill>
                <a:effectLst/>
                <a:uLnTx/>
                <a:uFillTx/>
                <a:latin typeface="Menlo" panose="020B0609030804020204" pitchFamily="49" charset="0"/>
                <a:ea typeface="+mn-ea"/>
                <a:cs typeface="+mn-cs"/>
              </a:rPr>
              <a:t>id</a:t>
            </a:r>
            <a:r>
              <a:rPr kumimoji="0" lang="en-US" sz="18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800" b="0" i="0" u="none" strike="noStrike" kern="1200" cap="none" spc="0" normalizeH="0" baseline="0" noProof="0">
                <a:ln>
                  <a:noFill/>
                </a:ln>
                <a:solidFill>
                  <a:srgbClr val="267F99"/>
                </a:solidFill>
                <a:effectLst/>
                <a:uLnTx/>
                <a:uFillTx/>
                <a:latin typeface="Menlo" panose="020B0609030804020204" pitchFamily="49" charset="0"/>
                <a:ea typeface="+mn-ea"/>
                <a:cs typeface="+mn-cs"/>
              </a:rPr>
              <a:t>Student</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800" b="0" i="0" u="none" strike="noStrike" kern="1200" cap="none" spc="0" normalizeH="0" baseline="0" noProof="0">
                <a:ln>
                  <a:noFill/>
                </a:ln>
                <a:solidFill>
                  <a:srgbClr val="267F99"/>
                </a:solidFill>
                <a:effectLst/>
                <a:uLnTx/>
                <a:uFillTx/>
                <a:latin typeface="Menlo" panose="020B0609030804020204" pitchFamily="49" charset="0"/>
                <a:ea typeface="+mn-ea"/>
                <a:cs typeface="+mn-cs"/>
              </a:rPr>
              <a:t>void</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800" b="0" i="0" u="none" strike="noStrike" kern="1200" cap="none" spc="0" normalizeH="0" baseline="0" noProof="0" err="1">
                <a:ln>
                  <a:noFill/>
                </a:ln>
                <a:solidFill>
                  <a:srgbClr val="795E26"/>
                </a:solidFill>
                <a:effectLst/>
                <a:uLnTx/>
                <a:uFillTx/>
                <a:latin typeface="Menlo" panose="020B0609030804020204" pitchFamily="49" charset="0"/>
                <a:ea typeface="+mn-ea"/>
                <a:cs typeface="+mn-cs"/>
              </a:rPr>
              <a:t>addGrade</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r>
              <a:rPr kumimoji="0" lang="en-US" sz="1800" b="0" i="0" u="none" strike="noStrike" kern="1200" cap="none" spc="0" normalizeH="0" baseline="0" noProof="0">
                <a:ln>
                  <a:noFill/>
                </a:ln>
                <a:solidFill>
                  <a:srgbClr val="001080"/>
                </a:solidFill>
                <a:effectLst/>
                <a:uLnTx/>
                <a:uFillTx/>
                <a:latin typeface="Menlo" panose="020B0609030804020204" pitchFamily="49" charset="0"/>
                <a:ea typeface="+mn-ea"/>
                <a:cs typeface="+mn-cs"/>
              </a:rPr>
              <a:t>id</a:t>
            </a:r>
            <a:r>
              <a:rPr kumimoji="0" lang="en-US" sz="18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800" b="0" i="0" u="none" strike="noStrike" kern="1200" cap="none" spc="0" normalizeH="0" baseline="0" noProof="0">
                <a:ln>
                  <a:noFill/>
                </a:ln>
                <a:solidFill>
                  <a:srgbClr val="267F99"/>
                </a:solidFill>
                <a:effectLst/>
                <a:uLnTx/>
                <a:uFillTx/>
                <a:latin typeface="Menlo" panose="020B0609030804020204" pitchFamily="49" charset="0"/>
                <a:ea typeface="+mn-ea"/>
                <a:cs typeface="+mn-cs"/>
              </a:rPr>
              <a:t>Student</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800" b="0" i="0" u="none" strike="noStrike" kern="1200" cap="none" spc="0" normalizeH="0" baseline="0" noProof="0">
                <a:ln>
                  <a:noFill/>
                </a:ln>
                <a:solidFill>
                  <a:srgbClr val="001080"/>
                </a:solidFill>
                <a:effectLst/>
                <a:uLnTx/>
                <a:uFillTx/>
                <a:latin typeface="Menlo" panose="020B0609030804020204" pitchFamily="49" charset="0"/>
                <a:ea typeface="+mn-ea"/>
                <a:cs typeface="+mn-cs"/>
              </a:rPr>
              <a:t>course</a:t>
            </a:r>
            <a:r>
              <a:rPr kumimoji="0" lang="en-US" sz="18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800" b="0" i="0" u="none" strike="noStrike" kern="1200" cap="none" spc="0" normalizeH="0" baseline="0" noProof="0">
                <a:ln>
                  <a:noFill/>
                </a:ln>
                <a:solidFill>
                  <a:srgbClr val="267F99"/>
                </a:solidFill>
                <a:effectLst/>
                <a:uLnTx/>
                <a:uFillTx/>
                <a:latin typeface="Menlo" panose="020B0609030804020204" pitchFamily="49" charset="0"/>
                <a:ea typeface="+mn-ea"/>
                <a:cs typeface="+mn-cs"/>
              </a:rPr>
              <a:t>string</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800" b="0" i="0" u="none" strike="noStrike" kern="1200" cap="none" spc="0" normalizeH="0" baseline="0" noProof="0" err="1">
                <a:ln>
                  <a:noFill/>
                </a:ln>
                <a:solidFill>
                  <a:srgbClr val="001080"/>
                </a:solidFill>
                <a:effectLst/>
                <a:uLnTx/>
                <a:uFillTx/>
                <a:latin typeface="Menlo" panose="020B0609030804020204" pitchFamily="49" charset="0"/>
                <a:ea typeface="+mn-ea"/>
                <a:cs typeface="+mn-cs"/>
              </a:rPr>
              <a:t>courseGrade</a:t>
            </a:r>
            <a:r>
              <a:rPr kumimoji="0" lang="en-US" sz="18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800" b="0" i="0" u="none" strike="noStrike" kern="1200" cap="none" spc="0" normalizeH="0" baseline="0" noProof="0" err="1">
                <a:ln>
                  <a:noFill/>
                </a:ln>
                <a:solidFill>
                  <a:srgbClr val="267F99"/>
                </a:solidFill>
                <a:effectLst/>
                <a:uLnTx/>
                <a:uFillTx/>
                <a:latin typeface="Menlo" panose="020B0609030804020204" pitchFamily="49" charset="0"/>
                <a:ea typeface="+mn-ea"/>
                <a:cs typeface="+mn-cs"/>
              </a:rPr>
              <a:t>CourseGrade</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800" b="0" i="0" u="none" strike="noStrike" kern="1200" cap="none" spc="0" normalizeH="0" baseline="0" noProof="0">
                <a:ln>
                  <a:noFill/>
                </a:ln>
                <a:solidFill>
                  <a:srgbClr val="267F99"/>
                </a:solidFill>
                <a:effectLst/>
                <a:uLnTx/>
                <a:uFillTx/>
                <a:latin typeface="Menlo" panose="020B0609030804020204" pitchFamily="49" charset="0"/>
                <a:ea typeface="+mn-ea"/>
                <a:cs typeface="+mn-cs"/>
              </a:rPr>
              <a:t>void</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95E26"/>
                </a:solidFill>
                <a:effectLst/>
                <a:uLnTx/>
                <a:uFillTx/>
                <a:latin typeface="Menlo" panose="020B0609030804020204" pitchFamily="49" charset="0"/>
                <a:ea typeface="+mn-ea"/>
                <a:cs typeface="+mn-cs"/>
              </a:rPr>
              <a:t>  </a:t>
            </a:r>
            <a:r>
              <a:rPr kumimoji="0" lang="en-US" sz="1800" b="0" i="0" u="none" strike="noStrike" kern="1200" cap="none" spc="0" normalizeH="0" baseline="0" noProof="0" err="1">
                <a:ln>
                  <a:noFill/>
                </a:ln>
                <a:solidFill>
                  <a:srgbClr val="795E26"/>
                </a:solidFill>
                <a:effectLst/>
                <a:uLnTx/>
                <a:uFillTx/>
                <a:latin typeface="Menlo" panose="020B0609030804020204" pitchFamily="49" charset="0"/>
                <a:ea typeface="+mn-ea"/>
                <a:cs typeface="+mn-cs"/>
              </a:rPr>
              <a:t>getGrade</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r>
              <a:rPr kumimoji="0" lang="en-US" sz="1800" b="0" i="0" u="none" strike="noStrike" kern="1200" cap="none" spc="0" normalizeH="0" baseline="0" noProof="0">
                <a:ln>
                  <a:noFill/>
                </a:ln>
                <a:solidFill>
                  <a:srgbClr val="001080"/>
                </a:solidFill>
                <a:effectLst/>
                <a:uLnTx/>
                <a:uFillTx/>
                <a:latin typeface="Menlo" panose="020B0609030804020204" pitchFamily="49" charset="0"/>
                <a:ea typeface="+mn-ea"/>
                <a:cs typeface="+mn-cs"/>
              </a:rPr>
              <a:t>id</a:t>
            </a:r>
            <a:r>
              <a:rPr kumimoji="0" lang="en-US" sz="18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800" b="0" i="0" u="none" strike="noStrike" kern="1200" cap="none" spc="0" normalizeH="0" baseline="0" noProof="0">
                <a:ln>
                  <a:noFill/>
                </a:ln>
                <a:solidFill>
                  <a:srgbClr val="267F99"/>
                </a:solidFill>
                <a:effectLst/>
                <a:uLnTx/>
                <a:uFillTx/>
                <a:latin typeface="Menlo" panose="020B0609030804020204" pitchFamily="49" charset="0"/>
                <a:ea typeface="+mn-ea"/>
                <a:cs typeface="+mn-cs"/>
              </a:rPr>
              <a:t>Student</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800" b="0" i="0" u="none" strike="noStrike" kern="1200" cap="none" spc="0" normalizeH="0" baseline="0" noProof="0">
                <a:ln>
                  <a:noFill/>
                </a:ln>
                <a:solidFill>
                  <a:srgbClr val="001080"/>
                </a:solidFill>
                <a:effectLst/>
                <a:uLnTx/>
                <a:uFillTx/>
                <a:latin typeface="Menlo" panose="020B0609030804020204" pitchFamily="49" charset="0"/>
                <a:ea typeface="+mn-ea"/>
                <a:cs typeface="+mn-cs"/>
              </a:rPr>
              <a:t>course</a:t>
            </a:r>
            <a:r>
              <a:rPr kumimoji="0" lang="en-US" sz="18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800" b="0" i="0" u="none" strike="noStrike" kern="1200" cap="none" spc="0" normalizeH="0" baseline="0" noProof="0">
                <a:ln>
                  <a:noFill/>
                </a:ln>
                <a:solidFill>
                  <a:srgbClr val="267F99"/>
                </a:solidFill>
                <a:effectLst/>
                <a:uLnTx/>
                <a:uFillTx/>
                <a:latin typeface="Menlo" panose="020B0609030804020204" pitchFamily="49" charset="0"/>
                <a:ea typeface="+mn-ea"/>
                <a:cs typeface="+mn-cs"/>
              </a:rPr>
              <a:t>string</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800" b="0" i="0" u="none" strike="noStrike" kern="1200" cap="none" spc="0" normalizeH="0" baseline="0" noProof="0" err="1">
                <a:ln>
                  <a:noFill/>
                </a:ln>
                <a:solidFill>
                  <a:srgbClr val="267F99"/>
                </a:solidFill>
                <a:effectLst/>
                <a:uLnTx/>
                <a:uFillTx/>
                <a:latin typeface="Menlo" panose="020B0609030804020204" pitchFamily="49" charset="0"/>
                <a:ea typeface="+mn-ea"/>
                <a:cs typeface="+mn-cs"/>
              </a:rPr>
              <a:t>CourseGrade</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95E26"/>
                </a:solidFill>
                <a:effectLst/>
                <a:uLnTx/>
                <a:uFillTx/>
                <a:latin typeface="Menlo" panose="020B0609030804020204" pitchFamily="49" charset="0"/>
                <a:ea typeface="+mn-ea"/>
                <a:cs typeface="+mn-cs"/>
              </a:rPr>
              <a:t>  </a:t>
            </a:r>
            <a:r>
              <a:rPr kumimoji="0" lang="en-US" sz="1800" b="0" i="0" u="none" strike="noStrike" kern="1200" cap="none" spc="0" normalizeH="0" baseline="0" noProof="0" err="1">
                <a:ln>
                  <a:noFill/>
                </a:ln>
                <a:solidFill>
                  <a:srgbClr val="795E26"/>
                </a:solidFill>
                <a:effectLst/>
                <a:uLnTx/>
                <a:uFillTx/>
                <a:latin typeface="Menlo" panose="020B0609030804020204" pitchFamily="49" charset="0"/>
                <a:ea typeface="+mn-ea"/>
                <a:cs typeface="+mn-cs"/>
              </a:rPr>
              <a:t>populateNames</a:t>
            </a:r>
            <a:r>
              <a:rPr kumimoji="0" lang="en-US" sz="1800" b="0" i="0" u="none" strike="noStrike" kern="1200" cap="none" spc="0" normalizeH="0" baseline="0" noProof="0">
                <a:ln>
                  <a:noFill/>
                </a:ln>
                <a:solidFill>
                  <a:srgbClr val="795E26"/>
                </a:solidFill>
                <a:effectLst/>
                <a:uLnTx/>
                <a:uFillTx/>
                <a:latin typeface="Menlo" panose="020B0609030804020204" pitchFamily="49" charset="0"/>
                <a:ea typeface="+mn-ea"/>
                <a:cs typeface="+mn-cs"/>
              </a:rPr>
              <a:t> </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r>
              <a:rPr kumimoji="0" lang="en-US" sz="1800" b="0" i="0" u="none" strike="noStrike" kern="1200" cap="none" spc="0" normalizeH="0" baseline="0" noProof="0" err="1">
                <a:ln>
                  <a:noFill/>
                </a:ln>
                <a:solidFill>
                  <a:srgbClr val="001080"/>
                </a:solidFill>
                <a:effectLst/>
                <a:uLnTx/>
                <a:uFillTx/>
                <a:latin typeface="Menlo" panose="020B0609030804020204" pitchFamily="49" charset="0"/>
                <a:ea typeface="+mn-ea"/>
                <a:cs typeface="+mn-cs"/>
              </a:rPr>
              <a:t>studentName</a:t>
            </a:r>
            <a:r>
              <a:rPr kumimoji="0" lang="en-US" sz="18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800" b="0" i="0" u="none" strike="noStrike" kern="1200" cap="none" spc="0" normalizeH="0" baseline="0" noProof="0">
                <a:ln>
                  <a:noFill/>
                </a:ln>
                <a:solidFill>
                  <a:srgbClr val="267F99"/>
                </a:solidFill>
                <a:effectLst/>
                <a:uLnTx/>
                <a:uFillTx/>
                <a:latin typeface="Menlo" panose="020B0609030804020204" pitchFamily="49" charset="0"/>
                <a:ea typeface="+mn-ea"/>
                <a:cs typeface="+mn-cs"/>
              </a:rPr>
              <a:t>string</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 </a:t>
            </a:r>
            <a:r>
              <a:rPr kumimoji="0" lang="en-US" sz="1800" b="0" i="0" u="none" strike="noStrike" kern="1200" cap="none" spc="0" normalizeH="0" baseline="0" noProof="0">
                <a:ln>
                  <a:noFill/>
                </a:ln>
                <a:solidFill>
                  <a:srgbClr val="267F99"/>
                </a:solidFill>
                <a:effectLst/>
                <a:uLnTx/>
                <a:uFillTx/>
                <a:latin typeface="Menlo" panose="020B0609030804020204" pitchFamily="49" charset="0"/>
                <a:ea typeface="+mn-ea"/>
                <a:cs typeface="+mn-cs"/>
              </a:rPr>
              <a:t>Student</a:t>
            </a: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B3B3B"/>
                </a:solidFill>
                <a:effectLst/>
                <a:uLnTx/>
                <a:uFillTx/>
                <a:latin typeface="Menlo" panose="020B0609030804020204" pitchFamily="49" charset="0"/>
                <a:ea typeface="+mn-ea"/>
                <a:cs typeface="+mn-cs"/>
              </a:rPr>
              <a:t>}</a:t>
            </a:r>
          </a:p>
        </p:txBody>
      </p:sp>
      <p:sp>
        <p:nvSpPr>
          <p:cNvPr id="16" name="TextBox 15">
            <a:extLst>
              <a:ext uri="{FF2B5EF4-FFF2-40B4-BE49-F238E27FC236}">
                <a16:creationId xmlns:a16="http://schemas.microsoft.com/office/drawing/2014/main" id="{AD4A90FB-15FD-0ECA-60EC-E485C02D19E2}"/>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340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5A28D-3AB1-1C71-75BD-B00AB8E191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AF2341B-8A44-848E-0157-1A58499037F4}"/>
              </a:ext>
            </a:extLst>
          </p:cNvPr>
          <p:cNvSpPr>
            <a:spLocks noGrp="1"/>
          </p:cNvSpPr>
          <p:nvPr>
            <p:ph type="title"/>
          </p:nvPr>
        </p:nvSpPr>
        <p:spPr/>
        <p:txBody>
          <a:bodyPr/>
          <a:lstStyle/>
          <a:p>
            <a:r>
              <a:rPr lang="en-US" dirty="0"/>
              <a:t>CSR Architecture: Service interface</a:t>
            </a:r>
          </a:p>
        </p:txBody>
      </p:sp>
      <p:sp>
        <p:nvSpPr>
          <p:cNvPr id="2" name="Content Placeholder 1">
            <a:extLst>
              <a:ext uri="{FF2B5EF4-FFF2-40B4-BE49-F238E27FC236}">
                <a16:creationId xmlns:a16="http://schemas.microsoft.com/office/drawing/2014/main" id="{6F2F9256-0162-0ED4-65B0-302BA6EEFD90}"/>
              </a:ext>
            </a:extLst>
          </p:cNvPr>
          <p:cNvSpPr>
            <a:spLocks noGrp="1"/>
          </p:cNvSpPr>
          <p:nvPr>
            <p:ph idx="1"/>
          </p:nvPr>
        </p:nvSpPr>
        <p:spPr/>
        <p:txBody>
          <a:bodyPr/>
          <a:lstStyle/>
          <a:p>
            <a:r>
              <a:rPr lang="en-US"/>
              <a:t>Everything we saw from the transcript server is the business logic — the most boring name possible for “the interesting stuff that a web server does that isn’t just reading from a database”</a:t>
            </a:r>
          </a:p>
          <a:p>
            <a:pPr lvl="1"/>
            <a:r>
              <a:rPr lang="en-US"/>
              <a:t>“Is this person an authenticated user?” — usually not business logic</a:t>
            </a:r>
          </a:p>
          <a:p>
            <a:pPr lvl="1"/>
            <a:r>
              <a:rPr lang="en-US"/>
              <a:t>“Does this user have permission to access student records” — business logic!</a:t>
            </a:r>
          </a:p>
          <a:p>
            <a:pPr lvl="1"/>
            <a:r>
              <a:rPr lang="en-US"/>
              <a:t>“Do new grades go at the front or back of the list” — business logic!</a:t>
            </a:r>
          </a:p>
        </p:txBody>
      </p:sp>
      <p:sp>
        <p:nvSpPr>
          <p:cNvPr id="16" name="TextBox 15">
            <a:extLst>
              <a:ext uri="{FF2B5EF4-FFF2-40B4-BE49-F238E27FC236}">
                <a16:creationId xmlns:a16="http://schemas.microsoft.com/office/drawing/2014/main" id="{3EA69EC1-704E-4A2E-C0F5-45A62004FF6F}"/>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8182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A2751-4989-492F-6B29-3F4C6B1143B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8BBE592-CAFE-6792-3652-5F456EB611FD}"/>
              </a:ext>
            </a:extLst>
          </p:cNvPr>
          <p:cNvSpPr>
            <a:spLocks noGrp="1"/>
          </p:cNvSpPr>
          <p:nvPr>
            <p:ph type="title"/>
          </p:nvPr>
        </p:nvSpPr>
        <p:spPr/>
        <p:txBody>
          <a:bodyPr/>
          <a:lstStyle/>
          <a:p>
            <a:r>
              <a:rPr lang="en-US"/>
              <a:t>Testing</a:t>
            </a:r>
          </a:p>
        </p:txBody>
      </p:sp>
      <p:sp>
        <p:nvSpPr>
          <p:cNvPr id="2" name="Content Placeholder 1">
            <a:extLst>
              <a:ext uri="{FF2B5EF4-FFF2-40B4-BE49-F238E27FC236}">
                <a16:creationId xmlns:a16="http://schemas.microsoft.com/office/drawing/2014/main" id="{69B14345-2E21-0F11-DDAF-99D5FDDADD65}"/>
              </a:ext>
            </a:extLst>
          </p:cNvPr>
          <p:cNvSpPr>
            <a:spLocks noGrp="1"/>
          </p:cNvSpPr>
          <p:nvPr>
            <p:ph idx="1"/>
          </p:nvPr>
        </p:nvSpPr>
        <p:spPr/>
        <p:txBody>
          <a:bodyPr/>
          <a:lstStyle/>
          <a:p>
            <a:r>
              <a:rPr lang="en-US" dirty="0"/>
              <a:t>We can test at both the service layer and the controller layer</a:t>
            </a:r>
          </a:p>
          <a:p>
            <a:pPr lvl="1"/>
            <a:r>
              <a:rPr lang="en-US" dirty="0"/>
              <a:t>What are the pros and cons of each?</a:t>
            </a:r>
          </a:p>
          <a:p>
            <a:r>
              <a:rPr lang="en-US" dirty="0"/>
              <a:t>Sometimes we’ll want to test the service layer and/or controller layer </a:t>
            </a:r>
            <a:r>
              <a:rPr lang="en-US" i="1" dirty="0"/>
              <a:t>without</a:t>
            </a:r>
            <a:r>
              <a:rPr lang="en-US" dirty="0"/>
              <a:t> the repository layer!</a:t>
            </a:r>
          </a:p>
          <a:p>
            <a:pPr lvl="1"/>
            <a:r>
              <a:rPr lang="en-US" dirty="0"/>
              <a:t>We’ll come back to this.</a:t>
            </a:r>
          </a:p>
        </p:txBody>
      </p:sp>
      <p:sp>
        <p:nvSpPr>
          <p:cNvPr id="16" name="TextBox 15">
            <a:extLst>
              <a:ext uri="{FF2B5EF4-FFF2-40B4-BE49-F238E27FC236}">
                <a16:creationId xmlns:a16="http://schemas.microsoft.com/office/drawing/2014/main" id="{24193DF3-95FA-4428-8C2B-FE4987ADC07F}"/>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642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071E1-9BF5-4EDE-D145-D8C6EB149495}"/>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336CA7E9-7931-8287-2782-8D75B63B3AE8}"/>
              </a:ext>
            </a:extLst>
          </p:cNvPr>
          <p:cNvSpPr>
            <a:spLocks noGrp="1"/>
          </p:cNvSpPr>
          <p:nvPr>
            <p:ph idx="1"/>
          </p:nvPr>
        </p:nvSpPr>
        <p:spPr/>
        <p:txBody>
          <a:bodyPr>
            <a:normAutofit lnSpcReduction="10000"/>
          </a:bodyPr>
          <a:lstStyle/>
          <a:p>
            <a:pPr marL="0" indent="0">
              <a:buNone/>
            </a:pPr>
            <a:r>
              <a:rPr lang="en-US" dirty="0"/>
              <a:t>At the end of this lesson, you should be able to</a:t>
            </a:r>
          </a:p>
          <a:p>
            <a:pPr lvl="1"/>
            <a:r>
              <a:rPr lang="en-US" dirty="0"/>
              <a:t>Explain the role of “client” and “server” in the context of web application programming</a:t>
            </a:r>
          </a:p>
          <a:p>
            <a:pPr lvl="1"/>
            <a:r>
              <a:rPr lang="en-US" dirty="0"/>
              <a:t>Explain the role of REST versus WebSocket communication</a:t>
            </a:r>
          </a:p>
          <a:p>
            <a:pPr lvl="1"/>
            <a:r>
              <a:rPr lang="en-US" dirty="0"/>
              <a:t>Describe the fundamental differences between the three layers of the controller, service, and repository layers in a C-S-R architecture</a:t>
            </a:r>
          </a:p>
          <a:p>
            <a:pPr lvl="1"/>
            <a:r>
              <a:rPr lang="en-US" dirty="0"/>
              <a:t>Be able to answer an interview question about “business logic,” “horizontal and vertical scaling,” or “microservices”</a:t>
            </a:r>
          </a:p>
        </p:txBody>
      </p:sp>
      <p:sp>
        <p:nvSpPr>
          <p:cNvPr id="4" name="Slide Number Placeholder 3">
            <a:extLst>
              <a:ext uri="{FF2B5EF4-FFF2-40B4-BE49-F238E27FC236}">
                <a16:creationId xmlns:a16="http://schemas.microsoft.com/office/drawing/2014/main" id="{EE327C26-A73C-6F42-43E3-CAC86B590860}"/>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241157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0AA6F-E40B-238A-EB4E-58BB52DF1B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C55A09-44CE-D209-8C3F-9C0B867D2E4E}"/>
              </a:ext>
            </a:extLst>
          </p:cNvPr>
          <p:cNvSpPr>
            <a:spLocks noGrp="1"/>
          </p:cNvSpPr>
          <p:nvPr>
            <p:ph type="title"/>
          </p:nvPr>
        </p:nvSpPr>
        <p:spPr/>
        <p:txBody>
          <a:bodyPr/>
          <a:lstStyle/>
          <a:p>
            <a:r>
              <a:rPr lang="en-US" dirty="0"/>
              <a:t>Web Applications and </a:t>
            </a:r>
            <a:r>
              <a:rPr lang="en-US" dirty="0" err="1"/>
              <a:t>Scalaibility</a:t>
            </a:r>
            <a:endParaRPr lang="en-US" dirty="0"/>
          </a:p>
        </p:txBody>
      </p:sp>
      <p:sp>
        <p:nvSpPr>
          <p:cNvPr id="3" name="Content Placeholder 2">
            <a:extLst>
              <a:ext uri="{FF2B5EF4-FFF2-40B4-BE49-F238E27FC236}">
                <a16:creationId xmlns:a16="http://schemas.microsoft.com/office/drawing/2014/main" id="{87FBDB7F-0B16-A45A-8C84-DC1C69601417}"/>
              </a:ext>
            </a:extLst>
          </p:cNvPr>
          <p:cNvSpPr>
            <a:spLocks noGrp="1"/>
          </p:cNvSpPr>
          <p:nvPr>
            <p:ph idx="1"/>
          </p:nvPr>
        </p:nvSpPr>
        <p:spPr/>
        <p:txBody>
          <a:bodyPr>
            <a:normAutofit lnSpcReduction="10000"/>
          </a:bodyPr>
          <a:lstStyle/>
          <a:p>
            <a:pPr marL="0" indent="0">
              <a:buNone/>
            </a:pPr>
            <a:r>
              <a:rPr lang="en-US" dirty="0"/>
              <a:t>Distributed systems are hard!</a:t>
            </a:r>
          </a:p>
          <a:p>
            <a:r>
              <a:rPr lang="en-US" dirty="0"/>
              <a:t>Web applications are designed to only be </a:t>
            </a:r>
            <a:r>
              <a:rPr lang="en-US" i="1" dirty="0" err="1"/>
              <a:t>kinda</a:t>
            </a:r>
            <a:r>
              <a:rPr lang="en-US" dirty="0"/>
              <a:t> difficult-to-build distributed systems</a:t>
            </a:r>
          </a:p>
          <a:p>
            <a:r>
              <a:rPr lang="en-US" dirty="0"/>
              <a:t>Most of this lecture is bad advice if you’re Google, Netflix, or Amazon</a:t>
            </a:r>
          </a:p>
          <a:p>
            <a:pPr marL="0" indent="0">
              <a:buNone/>
            </a:pPr>
            <a:endParaRPr lang="en-US" dirty="0"/>
          </a:p>
          <a:p>
            <a:pPr marL="0" indent="0">
              <a:buNone/>
            </a:pPr>
            <a:r>
              <a:rPr lang="en-US" dirty="0"/>
              <a:t>Web applications are distributed systems </a:t>
            </a:r>
            <a:r>
              <a:rPr lang="en-US" i="1" dirty="0"/>
              <a:t>because</a:t>
            </a:r>
            <a:endParaRPr lang="en-US" dirty="0"/>
          </a:p>
          <a:p>
            <a:pPr marL="514350" indent="-514350">
              <a:buFont typeface="+mj-lt"/>
              <a:buAutoNum type="arabicPeriod"/>
            </a:pPr>
            <a:r>
              <a:rPr lang="en-US" dirty="0"/>
              <a:t>You don’t live in the cloud</a:t>
            </a:r>
          </a:p>
          <a:p>
            <a:pPr marL="514350" indent="-514350">
              <a:buFont typeface="+mj-lt"/>
              <a:buAutoNum type="arabicPeriod"/>
            </a:pPr>
            <a:r>
              <a:rPr lang="en-US" b="1" dirty="0"/>
              <a:t>Scalability: Netflix needs at </a:t>
            </a:r>
            <a:r>
              <a:rPr lang="en-US" b="1" i="1" dirty="0"/>
              <a:t>least </a:t>
            </a:r>
            <a:r>
              <a:rPr lang="en-US" b="1" dirty="0"/>
              <a:t>two computers</a:t>
            </a:r>
          </a:p>
          <a:p>
            <a:pPr marL="0" indent="0">
              <a:buNone/>
            </a:pPr>
            <a:endParaRPr lang="en-US" dirty="0"/>
          </a:p>
        </p:txBody>
      </p:sp>
      <p:sp>
        <p:nvSpPr>
          <p:cNvPr id="4" name="Slide Number Placeholder 3">
            <a:extLst>
              <a:ext uri="{FF2B5EF4-FFF2-40B4-BE49-F238E27FC236}">
                <a16:creationId xmlns:a16="http://schemas.microsoft.com/office/drawing/2014/main" id="{74FB7176-4BA6-60A4-84A4-8AE20BDBA8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970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1390F-F17D-192E-3A86-21DFD3C8FB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3472FD-1553-487D-965F-81FBA44295BA}"/>
              </a:ext>
            </a:extLst>
          </p:cNvPr>
          <p:cNvSpPr>
            <a:spLocks noGrp="1"/>
          </p:cNvSpPr>
          <p:nvPr>
            <p:ph type="title"/>
          </p:nvPr>
        </p:nvSpPr>
        <p:spPr/>
        <p:txBody>
          <a:bodyPr/>
          <a:lstStyle/>
          <a:p>
            <a:r>
              <a:rPr lang="en-US"/>
              <a:t>Scaling &amp; the database bottleneck</a:t>
            </a:r>
          </a:p>
        </p:txBody>
      </p:sp>
      <p:sp>
        <p:nvSpPr>
          <p:cNvPr id="2" name="Content Placeholder 1">
            <a:extLst>
              <a:ext uri="{FF2B5EF4-FFF2-40B4-BE49-F238E27FC236}">
                <a16:creationId xmlns:a16="http://schemas.microsoft.com/office/drawing/2014/main" id="{5B18C5F0-2289-52A0-7BD2-8D1FB427AACA}"/>
              </a:ext>
            </a:extLst>
          </p:cNvPr>
          <p:cNvSpPr>
            <a:spLocks noGrp="1"/>
          </p:cNvSpPr>
          <p:nvPr>
            <p:ph idx="1"/>
          </p:nvPr>
        </p:nvSpPr>
        <p:spPr/>
        <p:txBody>
          <a:bodyPr/>
          <a:lstStyle/>
          <a:p>
            <a:r>
              <a:rPr lang="en-US"/>
              <a:t>Web services often start on a single computer</a:t>
            </a:r>
          </a:p>
          <a:p>
            <a:r>
              <a:rPr lang="en-US"/>
              <a:t>Stateless web servers make it possible to </a:t>
            </a:r>
            <a:r>
              <a:rPr lang="en-US" i="1"/>
              <a:t>horizontally </a:t>
            </a:r>
            <a:r>
              <a:rPr lang="en-US"/>
              <a:t>scale your web service as you get more users: add more cheap stateless web servers!</a:t>
            </a:r>
          </a:p>
          <a:p>
            <a:pPr lvl="1"/>
            <a:r>
              <a:rPr lang="en-US"/>
              <a:t>AWS will be delighted to help, only real limit is money</a:t>
            </a:r>
          </a:p>
          <a:p>
            <a:r>
              <a:rPr lang="en-US"/>
              <a:t>Centralized databases tend towards </a:t>
            </a:r>
            <a:r>
              <a:rPr lang="en-US" i="1"/>
              <a:t>vertical </a:t>
            </a:r>
            <a:r>
              <a:rPr lang="en-US"/>
              <a:t>scaling: move your database to a more powerful computer</a:t>
            </a:r>
          </a:p>
          <a:p>
            <a:pPr lvl="1"/>
            <a:r>
              <a:rPr lang="en-US"/>
              <a:t>This has limits</a:t>
            </a:r>
          </a:p>
        </p:txBody>
      </p:sp>
      <p:sp>
        <p:nvSpPr>
          <p:cNvPr id="16" name="TextBox 15">
            <a:extLst>
              <a:ext uri="{FF2B5EF4-FFF2-40B4-BE49-F238E27FC236}">
                <a16:creationId xmlns:a16="http://schemas.microsoft.com/office/drawing/2014/main" id="{5B4212C3-A435-4C52-92BD-EF332475728B}"/>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6783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EF408-27B0-B64D-E63F-7EC7028C02B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221D83F-D87B-9696-3126-7CB1A7F7F842}"/>
              </a:ext>
            </a:extLst>
          </p:cNvPr>
          <p:cNvSpPr>
            <a:spLocks noGrp="1"/>
          </p:cNvSpPr>
          <p:nvPr>
            <p:ph type="title"/>
          </p:nvPr>
        </p:nvSpPr>
        <p:spPr/>
        <p:txBody>
          <a:bodyPr/>
          <a:lstStyle/>
          <a:p>
            <a:r>
              <a:rPr lang="en-US"/>
              <a:t>Scaling &amp; the database bottleneck</a:t>
            </a:r>
          </a:p>
        </p:txBody>
      </p:sp>
      <p:sp>
        <p:nvSpPr>
          <p:cNvPr id="2" name="Content Placeholder 1">
            <a:extLst>
              <a:ext uri="{FF2B5EF4-FFF2-40B4-BE49-F238E27FC236}">
                <a16:creationId xmlns:a16="http://schemas.microsoft.com/office/drawing/2014/main" id="{4A92C1D1-1CFC-8CC7-6B72-08D8F9B6E2F0}"/>
              </a:ext>
            </a:extLst>
          </p:cNvPr>
          <p:cNvSpPr>
            <a:spLocks noGrp="1"/>
          </p:cNvSpPr>
          <p:nvPr>
            <p:ph idx="1"/>
          </p:nvPr>
        </p:nvSpPr>
        <p:spPr/>
        <p:txBody>
          <a:bodyPr/>
          <a:lstStyle/>
          <a:p>
            <a:r>
              <a:rPr lang="en-US"/>
              <a:t>Most applications want to do expensive but periodic data analysis on the database</a:t>
            </a:r>
          </a:p>
          <a:p>
            <a:r>
              <a:rPr lang="en-US"/>
              <a:t>Database </a:t>
            </a:r>
            <a:r>
              <a:rPr lang="en-US" i="1"/>
              <a:t>read-only-replicas </a:t>
            </a:r>
            <a:r>
              <a:rPr lang="en-US"/>
              <a:t>are an easy solution here — seconds to minutes behind reality (and can add reliability in case of failure!) </a:t>
            </a:r>
          </a:p>
        </p:txBody>
      </p:sp>
      <p:sp>
        <p:nvSpPr>
          <p:cNvPr id="16" name="TextBox 15">
            <a:extLst>
              <a:ext uri="{FF2B5EF4-FFF2-40B4-BE49-F238E27FC236}">
                <a16:creationId xmlns:a16="http://schemas.microsoft.com/office/drawing/2014/main" id="{D7D15EE1-5287-1E97-4CF7-6D9701747D17}"/>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775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5A200-1AA1-3788-E95C-CC4FB7E43D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3B96F3-3D39-E819-6ED8-3FBB32C40765}"/>
              </a:ext>
            </a:extLst>
          </p:cNvPr>
          <p:cNvSpPr>
            <a:spLocks noGrp="1"/>
          </p:cNvSpPr>
          <p:nvPr>
            <p:ph type="title"/>
          </p:nvPr>
        </p:nvSpPr>
        <p:spPr/>
        <p:txBody>
          <a:bodyPr/>
          <a:lstStyle/>
          <a:p>
            <a:r>
              <a:rPr lang="en-US"/>
              <a:t>Scaling &amp; the database bottleneck</a:t>
            </a:r>
          </a:p>
        </p:txBody>
      </p:sp>
      <p:sp>
        <p:nvSpPr>
          <p:cNvPr id="2" name="Content Placeholder 1">
            <a:extLst>
              <a:ext uri="{FF2B5EF4-FFF2-40B4-BE49-F238E27FC236}">
                <a16:creationId xmlns:a16="http://schemas.microsoft.com/office/drawing/2014/main" id="{E18F4FAF-63B4-B650-800D-A76C42830070}"/>
              </a:ext>
            </a:extLst>
          </p:cNvPr>
          <p:cNvSpPr>
            <a:spLocks noGrp="1"/>
          </p:cNvSpPr>
          <p:nvPr>
            <p:ph idx="1"/>
          </p:nvPr>
        </p:nvSpPr>
        <p:spPr/>
        <p:txBody>
          <a:bodyPr>
            <a:normAutofit lnSpcReduction="10000"/>
          </a:bodyPr>
          <a:lstStyle/>
          <a:p>
            <a:r>
              <a:rPr lang="en-US"/>
              <a:t>If you’ve got a bunch of data (or computation) that can handled separately and independently, you can put that somewhere else and have two independent databases</a:t>
            </a:r>
          </a:p>
          <a:p>
            <a:pPr lvl="1"/>
            <a:r>
              <a:rPr lang="en-US"/>
              <a:t>Chat and game information could be in separate </a:t>
            </a:r>
            <a:br>
              <a:rPr lang="en-US"/>
            </a:br>
            <a:r>
              <a:rPr lang="en-US"/>
              <a:t>places</a:t>
            </a:r>
          </a:p>
          <a:p>
            <a:pPr lvl="1"/>
            <a:r>
              <a:rPr lang="en-US"/>
              <a:t>Games could have their business logic running on different servers, written in different programming languages, and accessed (by the server the client is connected to) through their own REST API!</a:t>
            </a:r>
          </a:p>
          <a:p>
            <a:pPr lvl="1"/>
            <a:r>
              <a:rPr lang="en-US"/>
              <a:t>This way lies microservices</a:t>
            </a:r>
          </a:p>
        </p:txBody>
      </p:sp>
      <p:sp>
        <p:nvSpPr>
          <p:cNvPr id="16" name="TextBox 15">
            <a:extLst>
              <a:ext uri="{FF2B5EF4-FFF2-40B4-BE49-F238E27FC236}">
                <a16:creationId xmlns:a16="http://schemas.microsoft.com/office/drawing/2014/main" id="{7DC6AD9E-23C4-81E3-7D7C-A608F84DE92A}"/>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B987A192-5380-96C5-9AA2-1AC37711C709}"/>
              </a:ext>
            </a:extLst>
          </p:cNvPr>
          <p:cNvSpPr txBox="1"/>
          <p:nvPr/>
        </p:nvSpPr>
        <p:spPr>
          <a:xfrm>
            <a:off x="3229583" y="112840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352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Title 1"/>
          <p:cNvSpPr txBox="1">
            <a:spLocks noGrp="1"/>
          </p:cNvSpPr>
          <p:nvPr>
            <p:ph type="title"/>
          </p:nvPr>
        </p:nvSpPr>
        <p:spPr/>
        <p:txBody>
          <a:bodyPr>
            <a:normAutofit/>
          </a:bodyPr>
          <a:lstStyle/>
          <a:p>
            <a:r>
              <a:rPr lang="en-US"/>
              <a:t>Microservices</a:t>
            </a:r>
          </a:p>
        </p:txBody>
      </p:sp>
      <p:grpSp>
        <p:nvGrpSpPr>
          <p:cNvPr id="741" name="Group 56"/>
          <p:cNvGrpSpPr/>
          <p:nvPr/>
        </p:nvGrpSpPr>
        <p:grpSpPr>
          <a:xfrm>
            <a:off x="2391204" y="2115695"/>
            <a:ext cx="7887347" cy="3702607"/>
            <a:chOff x="-1" y="-5665"/>
            <a:chExt cx="15774692" cy="7405212"/>
          </a:xfrm>
        </p:grpSpPr>
        <p:grpSp>
          <p:nvGrpSpPr>
            <p:cNvPr id="637" name="Productivity App"/>
            <p:cNvGrpSpPr/>
            <p:nvPr/>
          </p:nvGrpSpPr>
          <p:grpSpPr>
            <a:xfrm>
              <a:off x="-1" y="1707908"/>
              <a:ext cx="2945987" cy="4085729"/>
              <a:chOff x="-1" y="-1"/>
              <a:chExt cx="2945986" cy="4085728"/>
            </a:xfrm>
          </p:grpSpPr>
          <p:sp>
            <p:nvSpPr>
              <p:cNvPr id="635" name="Rectangle"/>
              <p:cNvSpPr/>
              <p:nvPr/>
            </p:nvSpPr>
            <p:spPr>
              <a:xfrm>
                <a:off x="-1" y="-1"/>
                <a:ext cx="2945986" cy="408572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36" name="Productivity App"/>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Productivity App</a:t>
                </a:r>
              </a:p>
            </p:txBody>
          </p:sp>
        </p:grpSp>
        <p:grpSp>
          <p:nvGrpSpPr>
            <p:cNvPr id="640" name="Frontend"/>
            <p:cNvGrpSpPr/>
            <p:nvPr/>
          </p:nvGrpSpPr>
          <p:grpSpPr>
            <a:xfrm>
              <a:off x="333475" y="3203170"/>
              <a:ext cx="2166011" cy="646330"/>
              <a:chOff x="0" y="-5663"/>
              <a:chExt cx="2166009" cy="646329"/>
            </a:xfrm>
          </p:grpSpPr>
          <p:sp>
            <p:nvSpPr>
              <p:cNvPr id="638"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39" name="Frontend"/>
              <p:cNvSpPr txBox="1"/>
              <p:nvPr/>
            </p:nvSpPr>
            <p:spPr>
              <a:xfrm>
                <a:off x="0" y="-5663"/>
                <a:ext cx="2166009" cy="646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Frontend</a:t>
                </a:r>
              </a:p>
            </p:txBody>
          </p:sp>
        </p:grpSp>
        <p:grpSp>
          <p:nvGrpSpPr>
            <p:cNvPr id="643" name="“Dumb”…"/>
            <p:cNvGrpSpPr/>
            <p:nvPr/>
          </p:nvGrpSpPr>
          <p:grpSpPr>
            <a:xfrm>
              <a:off x="333475" y="4092707"/>
              <a:ext cx="2166011" cy="1245698"/>
              <a:chOff x="0" y="0"/>
              <a:chExt cx="2166009" cy="1245696"/>
            </a:xfrm>
          </p:grpSpPr>
          <p:sp>
            <p:nvSpPr>
              <p:cNvPr id="641" name="Rectangle"/>
              <p:cNvSpPr/>
              <p:nvPr/>
            </p:nvSpPr>
            <p:spPr>
              <a:xfrm>
                <a:off x="0" y="0"/>
                <a:ext cx="2166009" cy="1245696"/>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42" name="“Dumb”…"/>
              <p:cNvSpPr/>
              <p:nvPr/>
            </p:nvSpPr>
            <p:spPr>
              <a:xfrm>
                <a:off x="0" y="0"/>
                <a:ext cx="2166009" cy="107721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p>
                <a:pPr marL="0" marR="0" lvl="0" indent="0" algn="l" defTabSz="584200" rtl="0" eaLnBrk="1" fontAlgn="auto" latinLnBrk="0" hangingPunct="1">
                  <a:lnSpc>
                    <a:spcPct val="100000"/>
                  </a:lnSpc>
                  <a:spcBef>
                    <a:spcPts val="0"/>
                  </a:spcBef>
                  <a:spcAft>
                    <a:spcPts val="0"/>
                  </a:spcAft>
                  <a:buClrTx/>
                  <a:buSzTx/>
                  <a:buFontTx/>
                  <a:buNone/>
                  <a:tabLst/>
                  <a:defRPr sz="3000">
                    <a:solidFill>
                      <a:srgbClr val="FFFFFF"/>
                    </a:solidFill>
                    <a:latin typeface="+mn-lt"/>
                    <a:ea typeface="+mn-ea"/>
                    <a:cs typeface="+mn-cs"/>
                    <a:sym typeface="Helvetica"/>
                  </a:defRPr>
                </a:pPr>
                <a:r>
                  <a:rPr kumimoji="0" sz="15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“Dumb”</a:t>
                </a:r>
                <a:endParaRPr kumimoji="0" sz="2100" b="0" i="0" u="none" strike="noStrike" kern="1200" cap="none" spc="0" normalizeH="0" baseline="0" noProof="0">
                  <a:ln>
                    <a:noFill/>
                  </a:ln>
                  <a:solidFill>
                    <a:srgbClr val="FFFFFF"/>
                  </a:solidFill>
                  <a:effectLst/>
                  <a:uLnTx/>
                  <a:uFillTx/>
                  <a:latin typeface="Helvetica Light"/>
                  <a:ea typeface="Helvetica Light"/>
                  <a:cs typeface="Helvetica Light"/>
                  <a:sym typeface="Helvetica Light"/>
                </a:endParaRPr>
              </a:p>
              <a:p>
                <a:pPr marL="0" marR="0" lvl="0" indent="0" algn="l" defTabSz="584200" rtl="0" eaLnBrk="1" fontAlgn="auto" latinLnBrk="0" hangingPunct="1">
                  <a:lnSpc>
                    <a:spcPct val="100000"/>
                  </a:lnSpc>
                  <a:spcBef>
                    <a:spcPts val="0"/>
                  </a:spcBef>
                  <a:spcAft>
                    <a:spcPts val="0"/>
                  </a:spcAft>
                  <a:buClrTx/>
                  <a:buSzTx/>
                  <a:buFontTx/>
                  <a:buNone/>
                  <a:tabLst/>
                  <a:defRPr sz="3000">
                    <a:solidFill>
                      <a:srgbClr val="FFFFFF"/>
                    </a:solidFill>
                    <a:latin typeface="+mn-lt"/>
                    <a:ea typeface="+mn-ea"/>
                    <a:cs typeface="+mn-cs"/>
                    <a:sym typeface="Helvetica"/>
                  </a:defRPr>
                </a:pPr>
                <a:r>
                  <a:rPr kumimoji="0" sz="15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App Server</a:t>
                </a:r>
              </a:p>
            </p:txBody>
          </p:sp>
        </p:grpSp>
        <p:sp>
          <p:nvSpPr>
            <p:cNvPr id="644" name="Line"/>
            <p:cNvSpPr/>
            <p:nvPr/>
          </p:nvSpPr>
          <p:spPr>
            <a:xfrm>
              <a:off x="1472992" y="2876155"/>
              <a:ext cx="1" cy="27959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647" name="Mod 1"/>
            <p:cNvGrpSpPr/>
            <p:nvPr/>
          </p:nvGrpSpPr>
          <p:grpSpPr>
            <a:xfrm>
              <a:off x="4469346" y="536544"/>
              <a:ext cx="2945987" cy="2745099"/>
              <a:chOff x="-1" y="-1"/>
              <a:chExt cx="2945986" cy="2745098"/>
            </a:xfrm>
          </p:grpSpPr>
          <p:sp>
            <p:nvSpPr>
              <p:cNvPr id="64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46" name="Mod 1"/>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Mod 1</a:t>
                </a:r>
              </a:p>
            </p:txBody>
          </p:sp>
        </p:grpSp>
        <p:grpSp>
          <p:nvGrpSpPr>
            <p:cNvPr id="650" name="REST service"/>
            <p:cNvGrpSpPr/>
            <p:nvPr/>
          </p:nvGrpSpPr>
          <p:grpSpPr>
            <a:xfrm>
              <a:off x="4859334" y="1177278"/>
              <a:ext cx="2166012" cy="784354"/>
              <a:chOff x="0" y="0"/>
              <a:chExt cx="2166011" cy="784353"/>
            </a:xfrm>
          </p:grpSpPr>
          <p:sp>
            <p:nvSpPr>
              <p:cNvPr id="64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49" name="REST service"/>
              <p:cNvSpPr/>
              <p:nvPr/>
            </p:nvSpPr>
            <p:spPr>
              <a:xfrm>
                <a:off x="0" y="115180"/>
                <a:ext cx="2166011"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REST service</a:t>
                </a:r>
              </a:p>
            </p:txBody>
          </p:sp>
        </p:grpSp>
        <p:grpSp>
          <p:nvGrpSpPr>
            <p:cNvPr id="653" name="Database"/>
            <p:cNvGrpSpPr/>
            <p:nvPr/>
          </p:nvGrpSpPr>
          <p:grpSpPr>
            <a:xfrm>
              <a:off x="4859334" y="2411241"/>
              <a:ext cx="2166012" cy="646329"/>
              <a:chOff x="0" y="-5664"/>
              <a:chExt cx="2166011" cy="646328"/>
            </a:xfrm>
          </p:grpSpPr>
          <p:sp>
            <p:nvSpPr>
              <p:cNvPr id="65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52" name="Database"/>
              <p:cNvSpPr txBox="1"/>
              <p:nvPr/>
            </p:nvSpPr>
            <p:spPr>
              <a:xfrm>
                <a:off x="0" y="-5664"/>
                <a:ext cx="2166011"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Database</a:t>
                </a:r>
              </a:p>
            </p:txBody>
          </p:sp>
        </p:grpSp>
        <p:sp>
          <p:nvSpPr>
            <p:cNvPr id="654" name="Line"/>
            <p:cNvSpPr/>
            <p:nvPr/>
          </p:nvSpPr>
          <p:spPr>
            <a:xfrm>
              <a:off x="5942338" y="1980306"/>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657" name="Mod 2"/>
            <p:cNvGrpSpPr/>
            <p:nvPr/>
          </p:nvGrpSpPr>
          <p:grpSpPr>
            <a:xfrm>
              <a:off x="8358031" y="537359"/>
              <a:ext cx="2945987" cy="2745099"/>
              <a:chOff x="-1" y="-1"/>
              <a:chExt cx="2945986" cy="2745098"/>
            </a:xfrm>
          </p:grpSpPr>
          <p:sp>
            <p:nvSpPr>
              <p:cNvPr id="65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56" name="Mod 2"/>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Mod 2</a:t>
                </a:r>
              </a:p>
            </p:txBody>
          </p:sp>
        </p:grpSp>
        <p:grpSp>
          <p:nvGrpSpPr>
            <p:cNvPr id="660" name="REST service"/>
            <p:cNvGrpSpPr/>
            <p:nvPr/>
          </p:nvGrpSpPr>
          <p:grpSpPr>
            <a:xfrm>
              <a:off x="8748018" y="1178093"/>
              <a:ext cx="2166010" cy="784354"/>
              <a:chOff x="0" y="0"/>
              <a:chExt cx="2166009" cy="784353"/>
            </a:xfrm>
          </p:grpSpPr>
          <p:sp>
            <p:nvSpPr>
              <p:cNvPr id="65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5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REST service</a:t>
                </a:r>
              </a:p>
            </p:txBody>
          </p:sp>
        </p:grpSp>
        <p:grpSp>
          <p:nvGrpSpPr>
            <p:cNvPr id="663" name="Database"/>
            <p:cNvGrpSpPr/>
            <p:nvPr/>
          </p:nvGrpSpPr>
          <p:grpSpPr>
            <a:xfrm>
              <a:off x="8748018" y="2412057"/>
              <a:ext cx="2166010" cy="646330"/>
              <a:chOff x="0" y="-5663"/>
              <a:chExt cx="2166009" cy="646329"/>
            </a:xfrm>
          </p:grpSpPr>
          <p:sp>
            <p:nvSpPr>
              <p:cNvPr id="661"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62" name="Database"/>
              <p:cNvSpPr txBox="1"/>
              <p:nvPr/>
            </p:nvSpPr>
            <p:spPr>
              <a:xfrm>
                <a:off x="0" y="-5663"/>
                <a:ext cx="2166009" cy="646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Database</a:t>
                </a:r>
              </a:p>
            </p:txBody>
          </p:sp>
        </p:grpSp>
        <p:sp>
          <p:nvSpPr>
            <p:cNvPr id="664" name="Line"/>
            <p:cNvSpPr/>
            <p:nvPr/>
          </p:nvSpPr>
          <p:spPr>
            <a:xfrm>
              <a:off x="9831023" y="1981121"/>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667" name="Mod 3"/>
            <p:cNvGrpSpPr/>
            <p:nvPr/>
          </p:nvGrpSpPr>
          <p:grpSpPr>
            <a:xfrm>
              <a:off x="12246714" y="538524"/>
              <a:ext cx="2945987" cy="2745099"/>
              <a:chOff x="-1" y="-1"/>
              <a:chExt cx="2945986" cy="2745098"/>
            </a:xfrm>
          </p:grpSpPr>
          <p:sp>
            <p:nvSpPr>
              <p:cNvPr id="66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66" name="Mod 3"/>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Mod 3</a:t>
                </a:r>
              </a:p>
            </p:txBody>
          </p:sp>
        </p:grpSp>
        <p:grpSp>
          <p:nvGrpSpPr>
            <p:cNvPr id="670" name="REST service"/>
            <p:cNvGrpSpPr/>
            <p:nvPr/>
          </p:nvGrpSpPr>
          <p:grpSpPr>
            <a:xfrm>
              <a:off x="12636703" y="1179257"/>
              <a:ext cx="2166010" cy="784354"/>
              <a:chOff x="0" y="0"/>
              <a:chExt cx="2166009" cy="784353"/>
            </a:xfrm>
          </p:grpSpPr>
          <p:sp>
            <p:nvSpPr>
              <p:cNvPr id="66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6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REST service</a:t>
                </a:r>
              </a:p>
            </p:txBody>
          </p:sp>
        </p:grpSp>
        <p:grpSp>
          <p:nvGrpSpPr>
            <p:cNvPr id="673" name="Database"/>
            <p:cNvGrpSpPr/>
            <p:nvPr/>
          </p:nvGrpSpPr>
          <p:grpSpPr>
            <a:xfrm>
              <a:off x="12636703" y="2413220"/>
              <a:ext cx="2166010" cy="646329"/>
              <a:chOff x="0" y="-5664"/>
              <a:chExt cx="2166009" cy="646328"/>
            </a:xfrm>
          </p:grpSpPr>
          <p:sp>
            <p:nvSpPr>
              <p:cNvPr id="67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7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Database</a:t>
                </a:r>
              </a:p>
            </p:txBody>
          </p:sp>
        </p:grpSp>
        <p:sp>
          <p:nvSpPr>
            <p:cNvPr id="674" name="Line"/>
            <p:cNvSpPr/>
            <p:nvPr/>
          </p:nvSpPr>
          <p:spPr>
            <a:xfrm>
              <a:off x="13719707" y="1982286"/>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677" name="Mod 4"/>
            <p:cNvGrpSpPr/>
            <p:nvPr/>
          </p:nvGrpSpPr>
          <p:grpSpPr>
            <a:xfrm>
              <a:off x="4469346" y="4074822"/>
              <a:ext cx="2945987" cy="2745099"/>
              <a:chOff x="-1" y="-1"/>
              <a:chExt cx="2945986" cy="2745098"/>
            </a:xfrm>
          </p:grpSpPr>
          <p:sp>
            <p:nvSpPr>
              <p:cNvPr id="67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76" name="Mod 4"/>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Mod 4</a:t>
                </a:r>
              </a:p>
            </p:txBody>
          </p:sp>
        </p:grpSp>
        <p:grpSp>
          <p:nvGrpSpPr>
            <p:cNvPr id="680" name="REST service"/>
            <p:cNvGrpSpPr/>
            <p:nvPr/>
          </p:nvGrpSpPr>
          <p:grpSpPr>
            <a:xfrm>
              <a:off x="4859334" y="4715556"/>
              <a:ext cx="2166012" cy="784354"/>
              <a:chOff x="0" y="0"/>
              <a:chExt cx="2166011" cy="784353"/>
            </a:xfrm>
          </p:grpSpPr>
          <p:sp>
            <p:nvSpPr>
              <p:cNvPr id="67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3800">
                    <a:solidFill>
                      <a:srgbClr val="FFFFFF"/>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FFFFFF"/>
                  </a:solidFill>
                  <a:effectLst/>
                  <a:uLnTx/>
                  <a:uFillTx/>
                  <a:latin typeface="Helvetica Light"/>
                  <a:sym typeface="Helvetica Light"/>
                </a:endParaRPr>
              </a:p>
            </p:txBody>
          </p:sp>
          <p:sp>
            <p:nvSpPr>
              <p:cNvPr id="679" name="REST service"/>
              <p:cNvSpPr/>
              <p:nvPr/>
            </p:nvSpPr>
            <p:spPr>
              <a:xfrm>
                <a:off x="0" y="115180"/>
                <a:ext cx="2166011"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REST service</a:t>
                </a:r>
              </a:p>
            </p:txBody>
          </p:sp>
        </p:grpSp>
        <p:grpSp>
          <p:nvGrpSpPr>
            <p:cNvPr id="683" name="Database"/>
            <p:cNvGrpSpPr/>
            <p:nvPr/>
          </p:nvGrpSpPr>
          <p:grpSpPr>
            <a:xfrm>
              <a:off x="4859334" y="5949519"/>
              <a:ext cx="2166012" cy="646329"/>
              <a:chOff x="0" y="-5664"/>
              <a:chExt cx="2166011" cy="646328"/>
            </a:xfrm>
          </p:grpSpPr>
          <p:sp>
            <p:nvSpPr>
              <p:cNvPr id="68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82" name="Database"/>
              <p:cNvSpPr txBox="1"/>
              <p:nvPr/>
            </p:nvSpPr>
            <p:spPr>
              <a:xfrm>
                <a:off x="0" y="-5664"/>
                <a:ext cx="2166011"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Database</a:t>
                </a:r>
              </a:p>
            </p:txBody>
          </p:sp>
        </p:grpSp>
        <p:sp>
          <p:nvSpPr>
            <p:cNvPr id="684" name="Line"/>
            <p:cNvSpPr/>
            <p:nvPr/>
          </p:nvSpPr>
          <p:spPr>
            <a:xfrm>
              <a:off x="5942338"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687" name="Mod 5"/>
            <p:cNvGrpSpPr/>
            <p:nvPr/>
          </p:nvGrpSpPr>
          <p:grpSpPr>
            <a:xfrm>
              <a:off x="8358031" y="4074822"/>
              <a:ext cx="2945987" cy="2745099"/>
              <a:chOff x="-1" y="-1"/>
              <a:chExt cx="2945986" cy="2745098"/>
            </a:xfrm>
          </p:grpSpPr>
          <p:sp>
            <p:nvSpPr>
              <p:cNvPr id="68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86" name="Mod 5"/>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Mod 5</a:t>
                </a:r>
              </a:p>
            </p:txBody>
          </p:sp>
        </p:grpSp>
        <p:grpSp>
          <p:nvGrpSpPr>
            <p:cNvPr id="690" name="REST service"/>
            <p:cNvGrpSpPr/>
            <p:nvPr/>
          </p:nvGrpSpPr>
          <p:grpSpPr>
            <a:xfrm>
              <a:off x="8748018" y="4715556"/>
              <a:ext cx="2166010" cy="784354"/>
              <a:chOff x="0" y="0"/>
              <a:chExt cx="2166009" cy="784353"/>
            </a:xfrm>
          </p:grpSpPr>
          <p:sp>
            <p:nvSpPr>
              <p:cNvPr id="68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89" name="REST service"/>
              <p:cNvSpPr/>
              <p:nvPr/>
            </p:nvSpPr>
            <p:spPr>
              <a:xfrm>
                <a:off x="0" y="122876"/>
                <a:ext cx="2166009" cy="538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5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25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REST service</a:t>
                </a:r>
              </a:p>
            </p:txBody>
          </p:sp>
        </p:grpSp>
        <p:grpSp>
          <p:nvGrpSpPr>
            <p:cNvPr id="693" name="Database"/>
            <p:cNvGrpSpPr/>
            <p:nvPr/>
          </p:nvGrpSpPr>
          <p:grpSpPr>
            <a:xfrm>
              <a:off x="8748018" y="5949519"/>
              <a:ext cx="2166010" cy="646329"/>
              <a:chOff x="0" y="-5664"/>
              <a:chExt cx="2166009" cy="646328"/>
            </a:xfrm>
          </p:grpSpPr>
          <p:sp>
            <p:nvSpPr>
              <p:cNvPr id="69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9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Database</a:t>
                </a:r>
              </a:p>
            </p:txBody>
          </p:sp>
        </p:grpSp>
        <p:sp>
          <p:nvSpPr>
            <p:cNvPr id="694" name="Line"/>
            <p:cNvSpPr/>
            <p:nvPr/>
          </p:nvSpPr>
          <p:spPr>
            <a:xfrm>
              <a:off x="9831023"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697" name="Mod 6"/>
            <p:cNvGrpSpPr/>
            <p:nvPr/>
          </p:nvGrpSpPr>
          <p:grpSpPr>
            <a:xfrm>
              <a:off x="12246714" y="4074822"/>
              <a:ext cx="2945987" cy="2745099"/>
              <a:chOff x="-1" y="-1"/>
              <a:chExt cx="2945986" cy="2745098"/>
            </a:xfrm>
          </p:grpSpPr>
          <p:sp>
            <p:nvSpPr>
              <p:cNvPr id="69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96" name="Mod 6"/>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Mod 6</a:t>
                </a:r>
              </a:p>
            </p:txBody>
          </p:sp>
        </p:grpSp>
        <p:grpSp>
          <p:nvGrpSpPr>
            <p:cNvPr id="700" name="REST service"/>
            <p:cNvGrpSpPr/>
            <p:nvPr/>
          </p:nvGrpSpPr>
          <p:grpSpPr>
            <a:xfrm>
              <a:off x="12636703" y="4715556"/>
              <a:ext cx="2166010" cy="784354"/>
              <a:chOff x="0" y="0"/>
              <a:chExt cx="2166009" cy="784353"/>
            </a:xfrm>
          </p:grpSpPr>
          <p:sp>
            <p:nvSpPr>
              <p:cNvPr id="69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9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REST service</a:t>
                </a:r>
              </a:p>
            </p:txBody>
          </p:sp>
        </p:grpSp>
        <p:grpSp>
          <p:nvGrpSpPr>
            <p:cNvPr id="703" name="Database"/>
            <p:cNvGrpSpPr/>
            <p:nvPr/>
          </p:nvGrpSpPr>
          <p:grpSpPr>
            <a:xfrm>
              <a:off x="12636703" y="5949519"/>
              <a:ext cx="2166010" cy="646329"/>
              <a:chOff x="0" y="-5664"/>
              <a:chExt cx="2166009" cy="646328"/>
            </a:xfrm>
          </p:grpSpPr>
          <p:sp>
            <p:nvSpPr>
              <p:cNvPr id="70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70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Database</a:t>
                </a:r>
              </a:p>
            </p:txBody>
          </p:sp>
        </p:grpSp>
        <p:sp>
          <p:nvSpPr>
            <p:cNvPr id="704" name="Line"/>
            <p:cNvSpPr/>
            <p:nvPr/>
          </p:nvSpPr>
          <p:spPr>
            <a:xfrm>
              <a:off x="13719707"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05" name="Line"/>
            <p:cNvSpPr/>
            <p:nvPr/>
          </p:nvSpPr>
          <p:spPr>
            <a:xfrm>
              <a:off x="2498612" y="3676570"/>
              <a:ext cx="11190965" cy="1"/>
            </a:xfrm>
            <a:prstGeom prst="line">
              <a:avLst/>
            </a:prstGeom>
            <a:noFill/>
            <a:ln w="25400" cap="flat">
              <a:solidFill>
                <a:srgbClr val="000000"/>
              </a:solidFill>
              <a:prstDash val="solid"/>
              <a:miter lim="400000"/>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06" name="Line"/>
            <p:cNvSpPr/>
            <p:nvPr/>
          </p:nvSpPr>
          <p:spPr>
            <a:xfrm flipV="1">
              <a:off x="5942338" y="3301483"/>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07" name="Line"/>
            <p:cNvSpPr/>
            <p:nvPr/>
          </p:nvSpPr>
          <p:spPr>
            <a:xfrm flipV="1">
              <a:off x="9831022" y="3301483"/>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08" name="Line"/>
            <p:cNvSpPr/>
            <p:nvPr/>
          </p:nvSpPr>
          <p:spPr>
            <a:xfrm flipV="1">
              <a:off x="13702111" y="3302297"/>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09" name="Line"/>
            <p:cNvSpPr/>
            <p:nvPr/>
          </p:nvSpPr>
          <p:spPr>
            <a:xfrm>
              <a:off x="6151279" y="3691327"/>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10" name="Line"/>
            <p:cNvSpPr/>
            <p:nvPr/>
          </p:nvSpPr>
          <p:spPr>
            <a:xfrm>
              <a:off x="10198326" y="3663755"/>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11" name="Line"/>
            <p:cNvSpPr/>
            <p:nvPr/>
          </p:nvSpPr>
          <p:spPr>
            <a:xfrm>
              <a:off x="13013663" y="3663755"/>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12" name="REST"/>
            <p:cNvSpPr txBox="1"/>
            <p:nvPr/>
          </p:nvSpPr>
          <p:spPr>
            <a:xfrm>
              <a:off x="2889475" y="3167010"/>
              <a:ext cx="1540930"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i="1">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1" u="none" strike="noStrike" kern="1200" cap="none" spc="0" normalizeH="0" baseline="0" noProof="0">
                  <a:ln>
                    <a:noFill/>
                  </a:ln>
                  <a:solidFill>
                    <a:srgbClr val="000000"/>
                  </a:solidFill>
                  <a:effectLst/>
                  <a:uLnTx/>
                  <a:uFillTx/>
                  <a:latin typeface="Calibri" panose="020F0502020204030204"/>
                  <a:ea typeface="+mn-ea"/>
                  <a:cs typeface="+mn-cs"/>
                  <a:sym typeface="Helvetica"/>
                </a:rPr>
                <a:t>REST</a:t>
              </a:r>
            </a:p>
          </p:txBody>
        </p:sp>
        <p:sp>
          <p:nvSpPr>
            <p:cNvPr id="713" name="Line"/>
            <p:cNvSpPr/>
            <p:nvPr/>
          </p:nvSpPr>
          <p:spPr>
            <a:xfrm flipH="1" flipV="1">
              <a:off x="11179484"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14" name="Line"/>
            <p:cNvSpPr/>
            <p:nvPr/>
          </p:nvSpPr>
          <p:spPr>
            <a:xfrm flipH="1" flipV="1">
              <a:off x="7290798"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717" name="Todos"/>
            <p:cNvGrpSpPr/>
            <p:nvPr/>
          </p:nvGrpSpPr>
          <p:grpSpPr>
            <a:xfrm>
              <a:off x="4458883" y="494954"/>
              <a:ext cx="1666492" cy="646329"/>
              <a:chOff x="0" y="-5664"/>
              <a:chExt cx="1666490" cy="646328"/>
            </a:xfrm>
          </p:grpSpPr>
          <p:sp>
            <p:nvSpPr>
              <p:cNvPr id="715" name="Rectangle"/>
              <p:cNvSpPr/>
              <p:nvPr/>
            </p:nvSpPr>
            <p:spPr>
              <a:xfrm>
                <a:off x="0" y="45674"/>
                <a:ext cx="1666490"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3200">
                    <a:solidFill>
                      <a:srgbClr val="FFFFFF"/>
                    </a:solidFill>
                    <a:latin typeface="+mn-lt"/>
                    <a:ea typeface="+mn-ea"/>
                    <a:cs typeface="+mn-cs"/>
                    <a:sym typeface="Helvetica"/>
                  </a:defRPr>
                </a:pPr>
                <a:endPar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endParaRPr>
              </a:p>
            </p:txBody>
          </p:sp>
          <p:sp>
            <p:nvSpPr>
              <p:cNvPr id="716" name="Todos"/>
              <p:cNvSpPr txBox="1"/>
              <p:nvPr/>
            </p:nvSpPr>
            <p:spPr>
              <a:xfrm>
                <a:off x="0" y="-5664"/>
                <a:ext cx="1666490"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Todos</a:t>
                </a:r>
              </a:p>
            </p:txBody>
          </p:sp>
        </p:grpSp>
        <p:sp>
          <p:nvSpPr>
            <p:cNvPr id="718" name="NodeJS, MongoDB"/>
            <p:cNvSpPr txBox="1"/>
            <p:nvPr/>
          </p:nvSpPr>
          <p:spPr>
            <a:xfrm>
              <a:off x="3830839" y="26599"/>
              <a:ext cx="4285131"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panose="020F0502020204030204"/>
                  <a:ea typeface="+mn-ea"/>
                  <a:cs typeface="+mn-cs"/>
                  <a:sym typeface="Helvetica"/>
                </a:rPr>
                <a:t>NodeJS, MongoDB</a:t>
              </a:r>
            </a:p>
          </p:txBody>
        </p:sp>
        <p:grpSp>
          <p:nvGrpSpPr>
            <p:cNvPr id="721" name="Mailer"/>
            <p:cNvGrpSpPr/>
            <p:nvPr/>
          </p:nvGrpSpPr>
          <p:grpSpPr>
            <a:xfrm>
              <a:off x="12263839" y="494954"/>
              <a:ext cx="1696900" cy="646329"/>
              <a:chOff x="0" y="-5664"/>
              <a:chExt cx="1696898" cy="646328"/>
            </a:xfrm>
          </p:grpSpPr>
          <p:sp>
            <p:nvSpPr>
              <p:cNvPr id="719" name="Rectangle"/>
              <p:cNvSpPr/>
              <p:nvPr/>
            </p:nvSpPr>
            <p:spPr>
              <a:xfrm>
                <a:off x="0" y="45674"/>
                <a:ext cx="1696898"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800">
                    <a:solidFill>
                      <a:srgbClr val="FFFFFF"/>
                    </a:solidFill>
                    <a:latin typeface="Helvetica Light"/>
                    <a:ea typeface="Helvetica Light"/>
                    <a:cs typeface="Helvetica Light"/>
                    <a:sym typeface="Helvetica Light"/>
                  </a:defRPr>
                </a:pPr>
                <a:endParaRPr kumimoji="0" sz="2400" b="0" i="0" u="none" strike="noStrike" kern="1200" cap="none" spc="0" normalizeH="0" baseline="0" noProof="0">
                  <a:ln>
                    <a:noFill/>
                  </a:ln>
                  <a:solidFill>
                    <a:srgbClr val="FFFFFF"/>
                  </a:solidFill>
                  <a:effectLst/>
                  <a:uLnTx/>
                  <a:uFillTx/>
                  <a:latin typeface="Helvetica Light"/>
                  <a:sym typeface="Helvetica Light"/>
                </a:endParaRPr>
              </a:p>
            </p:txBody>
          </p:sp>
          <p:sp>
            <p:nvSpPr>
              <p:cNvPr id="720" name="Mailer"/>
              <p:cNvSpPr txBox="1"/>
              <p:nvPr/>
            </p:nvSpPr>
            <p:spPr>
              <a:xfrm>
                <a:off x="0" y="-5664"/>
                <a:ext cx="1696898"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Mailer</a:t>
                </a:r>
              </a:p>
            </p:txBody>
          </p:sp>
        </p:grpSp>
        <p:sp>
          <p:nvSpPr>
            <p:cNvPr id="722" name="Java, MySQL"/>
            <p:cNvSpPr txBox="1"/>
            <p:nvPr/>
          </p:nvSpPr>
          <p:spPr>
            <a:xfrm>
              <a:off x="12235095" y="-5665"/>
              <a:ext cx="3233230"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panose="020F0502020204030204"/>
                  <a:ea typeface="+mn-ea"/>
                  <a:cs typeface="+mn-cs"/>
                  <a:sym typeface="Helvetica"/>
                </a:rPr>
                <a:t>Java, MySQL</a:t>
              </a:r>
            </a:p>
          </p:txBody>
        </p:sp>
        <p:grpSp>
          <p:nvGrpSpPr>
            <p:cNvPr id="725" name="Logins"/>
            <p:cNvGrpSpPr/>
            <p:nvPr/>
          </p:nvGrpSpPr>
          <p:grpSpPr>
            <a:xfrm>
              <a:off x="8360195" y="494954"/>
              <a:ext cx="2543190" cy="646329"/>
              <a:chOff x="0" y="-5664"/>
              <a:chExt cx="2543188" cy="646328"/>
            </a:xfrm>
          </p:grpSpPr>
          <p:sp>
            <p:nvSpPr>
              <p:cNvPr id="723" name="Rectangle"/>
              <p:cNvSpPr/>
              <p:nvPr/>
            </p:nvSpPr>
            <p:spPr>
              <a:xfrm>
                <a:off x="0" y="45674"/>
                <a:ext cx="2543188"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800">
                    <a:solidFill>
                      <a:srgbClr val="FFFFFF"/>
                    </a:solidFill>
                    <a:latin typeface="Helvetica Light"/>
                    <a:ea typeface="Helvetica Light"/>
                    <a:cs typeface="Helvetica Light"/>
                    <a:sym typeface="Helvetica Light"/>
                  </a:defRPr>
                </a:pPr>
                <a:endParaRPr kumimoji="0" sz="2400" b="0" i="0" u="none" strike="noStrike" kern="1200" cap="none" spc="0" normalizeH="0" baseline="0" noProof="0">
                  <a:ln>
                    <a:noFill/>
                  </a:ln>
                  <a:solidFill>
                    <a:srgbClr val="FFFFFF"/>
                  </a:solidFill>
                  <a:effectLst/>
                  <a:uLnTx/>
                  <a:uFillTx/>
                  <a:latin typeface="Helvetica Light"/>
                  <a:sym typeface="Helvetica Light"/>
                </a:endParaRPr>
              </a:p>
            </p:txBody>
          </p:sp>
          <p:sp>
            <p:nvSpPr>
              <p:cNvPr id="724" name="Logins"/>
              <p:cNvSpPr txBox="1"/>
              <p:nvPr/>
            </p:nvSpPr>
            <p:spPr>
              <a:xfrm>
                <a:off x="0" y="-5664"/>
                <a:ext cx="2543188"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Logins</a:t>
                </a:r>
              </a:p>
            </p:txBody>
          </p:sp>
        </p:grpSp>
        <p:sp>
          <p:nvSpPr>
            <p:cNvPr id="726" name="Google Service"/>
            <p:cNvSpPr txBox="1"/>
            <p:nvPr/>
          </p:nvSpPr>
          <p:spPr>
            <a:xfrm>
              <a:off x="8110328" y="-5665"/>
              <a:ext cx="3720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panose="020F0502020204030204"/>
                  <a:ea typeface="+mn-ea"/>
                  <a:cs typeface="+mn-cs"/>
                  <a:sym typeface="Helvetica"/>
                </a:rPr>
                <a:t>Google Service</a:t>
              </a:r>
            </a:p>
          </p:txBody>
        </p:sp>
        <p:grpSp>
          <p:nvGrpSpPr>
            <p:cNvPr id="729" name="Search Engine"/>
            <p:cNvGrpSpPr/>
            <p:nvPr/>
          </p:nvGrpSpPr>
          <p:grpSpPr>
            <a:xfrm>
              <a:off x="4461760" y="3987897"/>
              <a:ext cx="2920931" cy="646330"/>
              <a:chOff x="0" y="-5663"/>
              <a:chExt cx="2920929" cy="646329"/>
            </a:xfrm>
          </p:grpSpPr>
          <p:sp>
            <p:nvSpPr>
              <p:cNvPr id="727" name="Rectangle"/>
              <p:cNvSpPr/>
              <p:nvPr/>
            </p:nvSpPr>
            <p:spPr>
              <a:xfrm>
                <a:off x="0" y="68973"/>
                <a:ext cx="2920929" cy="497055"/>
              </a:xfrm>
              <a:prstGeom prst="rect">
                <a:avLst/>
              </a:prstGeom>
              <a:solidFill>
                <a:srgbClr val="516D7C"/>
              </a:solidFill>
              <a:ln w="12700" cap="flat">
                <a:noFill/>
                <a:miter lim="400000"/>
              </a:ln>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728" name="Search Engine"/>
              <p:cNvSpPr txBox="1"/>
              <p:nvPr/>
            </p:nvSpPr>
            <p:spPr>
              <a:xfrm>
                <a:off x="0" y="-5663"/>
                <a:ext cx="2920929" cy="646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Search Engine</a:t>
                </a:r>
              </a:p>
            </p:txBody>
          </p:sp>
        </p:grpSp>
        <p:sp>
          <p:nvSpPr>
            <p:cNvPr id="730" name="Java, Neo4J"/>
            <p:cNvSpPr txBox="1"/>
            <p:nvPr/>
          </p:nvSpPr>
          <p:spPr>
            <a:xfrm>
              <a:off x="4425856" y="6753217"/>
              <a:ext cx="303296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panose="020F0502020204030204"/>
                  <a:ea typeface="+mn-ea"/>
                  <a:cs typeface="+mn-cs"/>
                  <a:sym typeface="Helvetica"/>
                </a:rPr>
                <a:t>Java, Neo4J</a:t>
              </a:r>
            </a:p>
          </p:txBody>
        </p:sp>
        <p:grpSp>
          <p:nvGrpSpPr>
            <p:cNvPr id="733" name="Analytics"/>
            <p:cNvGrpSpPr/>
            <p:nvPr/>
          </p:nvGrpSpPr>
          <p:grpSpPr>
            <a:xfrm>
              <a:off x="8391961" y="4003428"/>
              <a:ext cx="2448594" cy="646329"/>
              <a:chOff x="0" y="-5664"/>
              <a:chExt cx="2448593" cy="646328"/>
            </a:xfrm>
          </p:grpSpPr>
          <p:sp>
            <p:nvSpPr>
              <p:cNvPr id="731" name="Rectangle"/>
              <p:cNvSpPr/>
              <p:nvPr/>
            </p:nvSpPr>
            <p:spPr>
              <a:xfrm>
                <a:off x="0" y="45674"/>
                <a:ext cx="2448593"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800">
                    <a:solidFill>
                      <a:srgbClr val="FFFFFF"/>
                    </a:solidFill>
                    <a:latin typeface="Helvetica Light"/>
                    <a:ea typeface="Helvetica Light"/>
                    <a:cs typeface="Helvetica Light"/>
                    <a:sym typeface="Helvetica Light"/>
                  </a:defRPr>
                </a:pPr>
                <a:endParaRPr kumimoji="0" sz="2400" b="0" i="0" u="none" strike="noStrike" kern="1200" cap="none" spc="0" normalizeH="0" baseline="0" noProof="0">
                  <a:ln>
                    <a:noFill/>
                  </a:ln>
                  <a:solidFill>
                    <a:srgbClr val="FFFFFF"/>
                  </a:solidFill>
                  <a:effectLst/>
                  <a:uLnTx/>
                  <a:uFillTx/>
                  <a:latin typeface="Helvetica Light"/>
                  <a:sym typeface="Helvetica Light"/>
                </a:endParaRPr>
              </a:p>
            </p:txBody>
          </p:sp>
          <p:sp>
            <p:nvSpPr>
              <p:cNvPr id="732" name="Analytics"/>
              <p:cNvSpPr txBox="1"/>
              <p:nvPr/>
            </p:nvSpPr>
            <p:spPr>
              <a:xfrm>
                <a:off x="0" y="-5664"/>
                <a:ext cx="2448593"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Analytics</a:t>
                </a:r>
              </a:p>
            </p:txBody>
          </p:sp>
        </p:grpSp>
        <p:sp>
          <p:nvSpPr>
            <p:cNvPr id="734" name="C#, SQLServer"/>
            <p:cNvSpPr txBox="1"/>
            <p:nvPr/>
          </p:nvSpPr>
          <p:spPr>
            <a:xfrm>
              <a:off x="8028082" y="6753217"/>
              <a:ext cx="36058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panose="020F0502020204030204"/>
                  <a:ea typeface="+mn-ea"/>
                  <a:cs typeface="+mn-cs"/>
                  <a:sym typeface="Helvetica"/>
                </a:rPr>
                <a:t>C#, SQLServer</a:t>
              </a:r>
            </a:p>
          </p:txBody>
        </p:sp>
        <p:grpSp>
          <p:nvGrpSpPr>
            <p:cNvPr id="737" name="Social Crawler"/>
            <p:cNvGrpSpPr/>
            <p:nvPr/>
          </p:nvGrpSpPr>
          <p:grpSpPr>
            <a:xfrm>
              <a:off x="12287351" y="4027730"/>
              <a:ext cx="2893724" cy="646329"/>
              <a:chOff x="0" y="-5663"/>
              <a:chExt cx="2893722" cy="646328"/>
            </a:xfrm>
          </p:grpSpPr>
          <p:sp>
            <p:nvSpPr>
              <p:cNvPr id="735" name="Rectangle"/>
              <p:cNvSpPr/>
              <p:nvPr/>
            </p:nvSpPr>
            <p:spPr>
              <a:xfrm>
                <a:off x="0" y="34965"/>
                <a:ext cx="2893722" cy="565070"/>
              </a:xfrm>
              <a:prstGeom prst="rect">
                <a:avLst/>
              </a:prstGeom>
              <a:solidFill>
                <a:srgbClr val="516D7C"/>
              </a:solidFill>
              <a:ln w="12700" cap="flat">
                <a:noFill/>
                <a:miter lim="400000"/>
              </a:ln>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800">
                    <a:solidFill>
                      <a:srgbClr val="FFFFFF"/>
                    </a:solidFill>
                    <a:latin typeface="Helvetica Light"/>
                    <a:ea typeface="Helvetica Light"/>
                    <a:cs typeface="Helvetica Light"/>
                    <a:sym typeface="Helvetica Light"/>
                  </a:defRPr>
                </a:pPr>
                <a:endParaRPr kumimoji="0" sz="2400" b="0" i="0" u="none" strike="noStrike" kern="1200" cap="none" spc="0" normalizeH="0" baseline="0" noProof="0">
                  <a:ln>
                    <a:noFill/>
                  </a:ln>
                  <a:solidFill>
                    <a:srgbClr val="FFFFFF"/>
                  </a:solidFill>
                  <a:effectLst/>
                  <a:uLnTx/>
                  <a:uFillTx/>
                  <a:latin typeface="Helvetica Light"/>
                  <a:sym typeface="Helvetica Light"/>
                </a:endParaRPr>
              </a:p>
            </p:txBody>
          </p:sp>
          <p:sp>
            <p:nvSpPr>
              <p:cNvPr id="736" name="Social Crawler"/>
              <p:cNvSpPr txBox="1"/>
              <p:nvPr/>
            </p:nvSpPr>
            <p:spPr>
              <a:xfrm>
                <a:off x="0" y="-5663"/>
                <a:ext cx="2893722"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Social Crawler</a:t>
                </a:r>
              </a:p>
            </p:txBody>
          </p:sp>
        </p:grpSp>
        <p:sp>
          <p:nvSpPr>
            <p:cNvPr id="738" name="Python, MongoDB"/>
            <p:cNvSpPr txBox="1"/>
            <p:nvPr/>
          </p:nvSpPr>
          <p:spPr>
            <a:xfrm>
              <a:off x="11747116" y="6753217"/>
              <a:ext cx="4027575"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panose="020F0502020204030204"/>
                  <a:ea typeface="+mn-ea"/>
                  <a:cs typeface="+mn-cs"/>
                  <a:sym typeface="Helvetica"/>
                </a:rPr>
                <a:t>Python, MongoDB</a:t>
              </a:r>
            </a:p>
          </p:txBody>
        </p:sp>
        <p:sp>
          <p:nvSpPr>
            <p:cNvPr id="739" name="Line"/>
            <p:cNvSpPr/>
            <p:nvPr/>
          </p:nvSpPr>
          <p:spPr>
            <a:xfrm flipH="1" flipV="1">
              <a:off x="7290799" y="3296807"/>
              <a:ext cx="1191768" cy="789033"/>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40" name="Line"/>
            <p:cNvSpPr/>
            <p:nvPr/>
          </p:nvSpPr>
          <p:spPr>
            <a:xfrm flipV="1">
              <a:off x="8938695" y="3229728"/>
              <a:ext cx="1" cy="857077"/>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grpSp>
        <p:nvGrpSpPr>
          <p:cNvPr id="744" name="Rectangle 57"/>
          <p:cNvGrpSpPr/>
          <p:nvPr/>
        </p:nvGrpSpPr>
        <p:grpSpPr>
          <a:xfrm>
            <a:off x="295307" y="1781767"/>
            <a:ext cx="2743200" cy="1045112"/>
            <a:chOff x="0" y="0"/>
            <a:chExt cx="5486399" cy="2090223"/>
          </a:xfrm>
        </p:grpSpPr>
        <p:sp>
          <p:nvSpPr>
            <p:cNvPr id="742" name="Rectangle"/>
            <p:cNvSpPr/>
            <p:nvPr/>
          </p:nvSpPr>
          <p:spPr>
            <a:xfrm>
              <a:off x="0" y="0"/>
              <a:ext cx="5486399" cy="2090223"/>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Ink Free"/>
                  <a:ea typeface="Ink Free"/>
                  <a:cs typeface="Ink Free"/>
                  <a:sym typeface="Ink Free"/>
                </a:defRPr>
              </a:pPr>
              <a:endParaRPr kumimoji="0" sz="1800" b="0" i="0" u="none" strike="noStrike" kern="1200" cap="none" spc="0" normalizeH="0" baseline="0" noProof="0">
                <a:ln>
                  <a:noFill/>
                </a:ln>
                <a:solidFill>
                  <a:srgbClr val="000000"/>
                </a:solidFill>
                <a:effectLst/>
                <a:uLnTx/>
                <a:uFillTx/>
                <a:latin typeface="Ink Free"/>
                <a:sym typeface="Ink Free"/>
              </a:endParaRPr>
            </a:p>
          </p:txBody>
        </p:sp>
        <p:sp>
          <p:nvSpPr>
            <p:cNvPr id="743" name="Different languages, different operating systems"/>
            <p:cNvSpPr/>
            <p:nvPr/>
          </p:nvSpPr>
          <p:spPr>
            <a:xfrm>
              <a:off x="104140" y="12700"/>
              <a:ext cx="5278119" cy="184665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a:ln>
                    <a:noFill/>
                  </a:ln>
                  <a:solidFill>
                    <a:srgbClr val="000000"/>
                  </a:solidFill>
                  <a:effectLst/>
                  <a:uLnTx/>
                  <a:uFillTx/>
                  <a:latin typeface="Ink Free"/>
                  <a:sym typeface="Ink Free"/>
                </a:rPr>
                <a:t>Different languages, different operating systems</a:t>
              </a:r>
              <a:endParaRPr kumimoji="0" sz="1800" b="0" i="0" u="none" strike="noStrike" kern="1200" cap="none" spc="0" normalizeH="0" baseline="0" noProof="0">
                <a:ln>
                  <a:noFill/>
                </a:ln>
                <a:solidFill>
                  <a:srgbClr val="FFFFFF"/>
                </a:solidFill>
                <a:effectLst/>
                <a:uLnTx/>
                <a:uFillTx/>
                <a:latin typeface="Ink Free"/>
                <a:sym typeface="Ink Free"/>
              </a:endParaRPr>
            </a:p>
          </p:txBody>
        </p:sp>
      </p:grpSp>
      <p:sp>
        <p:nvSpPr>
          <p:cNvPr id="745" name="Rectangle: Rounded Corners 58"/>
          <p:cNvSpPr/>
          <p:nvPr/>
        </p:nvSpPr>
        <p:spPr>
          <a:xfrm>
            <a:off x="4182229" y="2062184"/>
            <a:ext cx="5742528" cy="445856"/>
          </a:xfrm>
          <a:prstGeom prst="roundRect">
            <a:avLst>
              <a:gd name="adj" fmla="val 16667"/>
            </a:avLst>
          </a:prstGeom>
          <a:ln w="76200">
            <a:solidFill>
              <a:srgbClr val="F4B183"/>
            </a:solidFill>
            <a:miter/>
          </a:ln>
        </p:spPr>
        <p:txBody>
          <a:bodyPr tIns="45720" bIns="45720" anchor="ct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47" name="Straight Arrow Connector 60"/>
          <p:cNvSpPr/>
          <p:nvPr/>
        </p:nvSpPr>
        <p:spPr>
          <a:xfrm>
            <a:off x="3044857" y="2347918"/>
            <a:ext cx="1118322" cy="243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76200">
            <a:solidFill>
              <a:srgbClr val="ED7D31"/>
            </a:solidFill>
            <a:miter/>
            <a:tailEnd type="triangle"/>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8063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4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4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7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animBg="1" advAuto="0"/>
      <p:bldP spid="745" grpId="0" animBg="1" advAuto="0"/>
      <p:bldP spid="747"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857FE-A991-8CDA-FC81-3A76400A24B2}"/>
            </a:ext>
          </a:extLst>
        </p:cNvPr>
        <p:cNvGrpSpPr/>
        <p:nvPr/>
      </p:nvGrpSpPr>
      <p:grpSpPr>
        <a:xfrm>
          <a:off x="0" y="0"/>
          <a:ext cx="0" cy="0"/>
          <a:chOff x="0" y="0"/>
          <a:chExt cx="0" cy="0"/>
        </a:xfrm>
      </p:grpSpPr>
      <p:sp>
        <p:nvSpPr>
          <p:cNvPr id="632" name="Title 1">
            <a:extLst>
              <a:ext uri="{FF2B5EF4-FFF2-40B4-BE49-F238E27FC236}">
                <a16:creationId xmlns:a16="http://schemas.microsoft.com/office/drawing/2014/main" id="{C56E602D-BC15-D060-4C62-65BF65B258A0}"/>
              </a:ext>
            </a:extLst>
          </p:cNvPr>
          <p:cNvSpPr txBox="1">
            <a:spLocks noGrp="1"/>
          </p:cNvSpPr>
          <p:nvPr>
            <p:ph type="title"/>
          </p:nvPr>
        </p:nvSpPr>
        <p:spPr/>
        <p:txBody>
          <a:bodyPr>
            <a:normAutofit/>
          </a:bodyPr>
          <a:lstStyle/>
          <a:p>
            <a:r>
              <a:rPr lang="en-US"/>
              <a:t>Microservices</a:t>
            </a:r>
          </a:p>
        </p:txBody>
      </p:sp>
      <p:sp>
        <p:nvSpPr>
          <p:cNvPr id="2" name="100s of microservices…">
            <a:extLst>
              <a:ext uri="{FF2B5EF4-FFF2-40B4-BE49-F238E27FC236}">
                <a16:creationId xmlns:a16="http://schemas.microsoft.com/office/drawing/2014/main" id="{2ABB7006-7F7F-650E-B339-55C36293C002}"/>
              </a:ext>
            </a:extLst>
          </p:cNvPr>
          <p:cNvSpPr txBox="1">
            <a:spLocks/>
          </p:cNvSpPr>
          <p:nvPr/>
        </p:nvSpPr>
        <p:spPr>
          <a:xfrm>
            <a:off x="838200" y="1500160"/>
            <a:ext cx="7887346"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Netflix is the microservices darling</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100s of microservices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1000s of daily production changes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10,000s of instances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BUT: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only 10s of operations engineers</a:t>
            </a:r>
          </a:p>
        </p:txBody>
      </p:sp>
      <p:pic>
        <p:nvPicPr>
          <p:cNvPr id="3" name="Image" descr="Image">
            <a:extLst>
              <a:ext uri="{FF2B5EF4-FFF2-40B4-BE49-F238E27FC236}">
                <a16:creationId xmlns:a16="http://schemas.microsoft.com/office/drawing/2014/main" id="{556F6624-3ABE-51D1-DD02-C7D2E6D9787F}"/>
              </a:ext>
            </a:extLst>
          </p:cNvPr>
          <p:cNvPicPr>
            <a:picLocks noChangeAspect="1"/>
          </p:cNvPicPr>
          <p:nvPr/>
        </p:nvPicPr>
        <p:blipFill>
          <a:blip r:embed="rId3"/>
          <a:srcRect l="30253" t="7900" r="8028" b="17338"/>
          <a:stretch>
            <a:fillRect/>
          </a:stretch>
        </p:blipFill>
        <p:spPr>
          <a:xfrm>
            <a:off x="7183176" y="1769180"/>
            <a:ext cx="4805625" cy="3319639"/>
          </a:xfrm>
          <a:prstGeom prst="rect">
            <a:avLst/>
          </a:prstGeom>
          <a:ln w="12700">
            <a:miter lim="400000"/>
          </a:ln>
        </p:spPr>
      </p:pic>
      <p:sp>
        <p:nvSpPr>
          <p:cNvPr id="4" name="https://medium.com/refraction-tech-everything/how-netflix-works-the-hugely-simplified-complex-stuff-that-happens-every-time-you-hit-play-3a40c9be254b">
            <a:extLst>
              <a:ext uri="{FF2B5EF4-FFF2-40B4-BE49-F238E27FC236}">
                <a16:creationId xmlns:a16="http://schemas.microsoft.com/office/drawing/2014/main" id="{D6FFE42B-8E13-9C0B-E36A-77D8C6DDE557}"/>
              </a:ext>
            </a:extLst>
          </p:cNvPr>
          <p:cNvSpPr txBox="1"/>
          <p:nvPr/>
        </p:nvSpPr>
        <p:spPr>
          <a:xfrm>
            <a:off x="406895" y="5981707"/>
            <a:ext cx="11581906" cy="60871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27093" tIns="27093" rIns="27093" bIns="27093"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u="sng">
                <a:solidFill>
                  <a:srgbClr val="0D0D0D"/>
                </a:solidFill>
                <a:latin typeface="Calibri"/>
                <a:ea typeface="Calibri"/>
                <a:cs typeface="Calibri"/>
                <a:sym typeface="Calibri"/>
              </a:defRPr>
            </a:pPr>
            <a:r>
              <a:rPr kumimoji="0" sz="1800" b="0" i="0" u="sng" strike="noStrike" kern="1200" cap="none" spc="0" normalizeH="0" baseline="0" noProof="0" dirty="0">
                <a:ln>
                  <a:noFill/>
                </a:ln>
                <a:solidFill>
                  <a:srgbClr val="0563C1"/>
                </a:solidFill>
                <a:effectLst/>
                <a:uLnTx/>
                <a:uFill>
                  <a:solidFill>
                    <a:srgbClr val="0563C1"/>
                  </a:solidFill>
                </a:uFill>
                <a:latin typeface="Calibri"/>
                <a:cs typeface="Calibri"/>
                <a:sym typeface="Calibri"/>
                <a:hlinkClick r:id="rId4"/>
              </a:rPr>
              <a:t>https://medium.com/refraction-tech-everything/how-netflix-works-the-hugely-simplified-complex-stuff-that-happens-every-time-you-hit-play-3a40c9be254b</a:t>
            </a:r>
            <a:r>
              <a:rPr kumimoji="0" sz="1800" b="0" i="0" u="sng" strike="noStrike" kern="1200" cap="none" spc="0" normalizeH="0" baseline="0" noProof="0" dirty="0">
                <a:ln>
                  <a:noFill/>
                </a:ln>
                <a:solidFill>
                  <a:srgbClr val="0D0D0D"/>
                </a:solidFill>
                <a:effectLst/>
                <a:uLnTx/>
                <a:uFillTx/>
                <a:latin typeface="Calibri"/>
                <a:cs typeface="Calibri"/>
                <a:sym typeface="Calibri"/>
              </a:rPr>
              <a:t> </a:t>
            </a:r>
          </a:p>
        </p:txBody>
      </p:sp>
    </p:spTree>
    <p:extLst>
      <p:ext uri="{BB962C8B-B14F-4D97-AF65-F5344CB8AC3E}">
        <p14:creationId xmlns:p14="http://schemas.microsoft.com/office/powerpoint/2010/main" val="1411434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Title 1"/>
          <p:cNvSpPr txBox="1">
            <a:spLocks noGrp="1"/>
          </p:cNvSpPr>
          <p:nvPr>
            <p:ph type="title"/>
          </p:nvPr>
        </p:nvSpPr>
        <p:spPr>
          <a:xfrm>
            <a:off x="838200" y="18255"/>
            <a:ext cx="10515600" cy="1325563"/>
          </a:xfrm>
        </p:spPr>
        <p:txBody>
          <a:bodyPr>
            <a:normAutofit/>
          </a:bodyPr>
          <a:lstStyle/>
          <a:p>
            <a:r>
              <a:rPr lang="en-US"/>
              <a:t>Microservices</a:t>
            </a:r>
          </a:p>
        </p:txBody>
      </p:sp>
      <p:sp>
        <p:nvSpPr>
          <p:cNvPr id="3" name="Content Placeholder 2">
            <a:extLst>
              <a:ext uri="{FF2B5EF4-FFF2-40B4-BE49-F238E27FC236}">
                <a16:creationId xmlns:a16="http://schemas.microsoft.com/office/drawing/2014/main" id="{DB9F242B-1632-AFB5-D5D1-697DD15E16DE}"/>
              </a:ext>
            </a:extLst>
          </p:cNvPr>
          <p:cNvSpPr>
            <a:spLocks noGrp="1"/>
          </p:cNvSpPr>
          <p:nvPr>
            <p:ph idx="1"/>
          </p:nvPr>
        </p:nvSpPr>
        <p:spPr>
          <a:xfrm>
            <a:off x="838200" y="1500160"/>
            <a:ext cx="7887346" cy="4351338"/>
          </a:xfrm>
        </p:spPr>
        <p:txBody>
          <a:bodyPr/>
          <a:lstStyle/>
          <a:p>
            <a:pPr marL="0" indent="0">
              <a:buNone/>
            </a:pPr>
            <a:r>
              <a:rPr lang="en-US"/>
              <a:t>The opposite of “microservices” is “monolith”</a:t>
            </a:r>
          </a:p>
        </p:txBody>
      </p:sp>
      <p:pic>
        <p:nvPicPr>
          <p:cNvPr id="760" name="Image" descr="Image"/>
          <p:cNvPicPr>
            <a:picLocks noChangeAspect="1"/>
          </p:cNvPicPr>
          <p:nvPr/>
        </p:nvPicPr>
        <p:blipFill>
          <a:blip r:embed="rId3"/>
          <a:stretch>
            <a:fillRect/>
          </a:stretch>
        </p:blipFill>
        <p:spPr>
          <a:xfrm>
            <a:off x="3089620" y="1951145"/>
            <a:ext cx="5463403" cy="4297255"/>
          </a:xfrm>
          <a:prstGeom prst="rect">
            <a:avLst/>
          </a:prstGeom>
          <a:ln w="12700">
            <a:miter lim="400000"/>
          </a:ln>
        </p:spPr>
      </p:pic>
      <p:sp>
        <p:nvSpPr>
          <p:cNvPr id="762" name="Arrow: Up 6"/>
          <p:cNvSpPr/>
          <p:nvPr/>
        </p:nvSpPr>
        <p:spPr>
          <a:xfrm>
            <a:off x="1557791" y="3431151"/>
            <a:ext cx="484633" cy="978409"/>
          </a:xfrm>
          <a:custGeom>
            <a:avLst/>
            <a:gdLst/>
            <a:ahLst/>
            <a:cxnLst>
              <a:cxn ang="0">
                <a:pos x="wd2" y="hd2"/>
              </a:cxn>
              <a:cxn ang="5400000">
                <a:pos x="wd2" y="hd2"/>
              </a:cxn>
              <a:cxn ang="10800000">
                <a:pos x="wd2" y="hd2"/>
              </a:cxn>
              <a:cxn ang="16200000">
                <a:pos x="wd2" y="hd2"/>
              </a:cxn>
            </a:cxnLst>
            <a:rect l="0" t="0" r="r" b="b"/>
            <a:pathLst>
              <a:path w="21600" h="21600" extrusionOk="0">
                <a:moveTo>
                  <a:pt x="0" y="5350"/>
                </a:moveTo>
                <a:lnTo>
                  <a:pt x="10800" y="0"/>
                </a:lnTo>
                <a:lnTo>
                  <a:pt x="21600" y="5350"/>
                </a:lnTo>
                <a:lnTo>
                  <a:pt x="16200" y="5350"/>
                </a:lnTo>
                <a:lnTo>
                  <a:pt x="16200" y="21600"/>
                </a:lnTo>
                <a:lnTo>
                  <a:pt x="5400" y="21600"/>
                </a:lnTo>
                <a:lnTo>
                  <a:pt x="5400" y="5350"/>
                </a:lnTo>
                <a:close/>
              </a:path>
            </a:pathLst>
          </a:custGeom>
          <a:solidFill>
            <a:srgbClr val="BFBFBF"/>
          </a:solidFill>
          <a:ln w="25400">
            <a:solidFill>
              <a:srgbClr val="0070C0"/>
            </a:solidFill>
            <a:miter/>
          </a:ln>
        </p:spPr>
        <p:txBody>
          <a:bodyPr tIns="45720" bIns="45720" anchor="ct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63" name="TextBox 7"/>
          <p:cNvSpPr txBox="1"/>
          <p:nvPr/>
        </p:nvSpPr>
        <p:spPr>
          <a:xfrm>
            <a:off x="993123" y="2870842"/>
            <a:ext cx="1620957" cy="369332"/>
          </a:xfrm>
          <a:prstGeom prst="rect">
            <a:avLst/>
          </a:prstGeom>
          <a:ln w="25400">
            <a:solidFill>
              <a:srgbClr val="0070C0"/>
            </a:solidFill>
            <a:miter/>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tIns="45720" bIns="45720" anchor="ctr">
            <a:spAutoFit/>
          </a:bodyPr>
          <a:lstStyle>
            <a:lvl1pPr algn="l" defTabSz="1828800">
              <a:defRPr sz="3600">
                <a:solidFill>
                  <a:srgbClr val="000000"/>
                </a:solidFill>
                <a:latin typeface="Calibri"/>
                <a:ea typeface="Calibri"/>
                <a:cs typeface="Calibri"/>
                <a:sym typeface="Calibri"/>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a:ln>
                  <a:noFill/>
                </a:ln>
                <a:solidFill>
                  <a:srgbClr val="000000"/>
                </a:solidFill>
                <a:effectLst/>
                <a:uLnTx/>
                <a:uFillTx/>
                <a:latin typeface="Calibri"/>
                <a:cs typeface="Calibri"/>
                <a:sym typeface="Calibri"/>
              </a:rPr>
              <a:t>higher is better</a:t>
            </a:r>
          </a:p>
        </p:txBody>
      </p:sp>
      <p:sp>
        <p:nvSpPr>
          <p:cNvPr id="2" name="TextBox 1">
            <a:extLst>
              <a:ext uri="{FF2B5EF4-FFF2-40B4-BE49-F238E27FC236}">
                <a16:creationId xmlns:a16="http://schemas.microsoft.com/office/drawing/2014/main" id="{21088A31-9D4A-C4F4-1A59-6A1774521A7F}"/>
              </a:ext>
            </a:extLst>
          </p:cNvPr>
          <p:cNvSpPr txBox="1"/>
          <p:nvPr/>
        </p:nvSpPr>
        <p:spPr>
          <a:xfrm>
            <a:off x="5198581" y="6264442"/>
            <a:ext cx="6320589" cy="5935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pPr>
            <a:r>
              <a:rPr kumimoji="0" lang="en-US" sz="2800" b="0" i="0" u="sng" strike="noStrike" kern="1200" cap="none" spc="0" normalizeH="0" baseline="0" noProof="0" dirty="0">
                <a:ln>
                  <a:noFill/>
                </a:ln>
                <a:solidFill>
                  <a:srgbClr val="4472C4"/>
                </a:solidFill>
                <a:effectLst/>
                <a:uLnTx/>
                <a:uFill>
                  <a:solidFill>
                    <a:srgbClr val="0563C1"/>
                  </a:solidFill>
                </a:uFill>
                <a:latin typeface="Calibri" panose="020F0502020204030204"/>
                <a:ea typeface="+mn-ea"/>
                <a:cs typeface="+mn-cs"/>
                <a:hlinkClick r:id="rId4">
                  <a:extLst>
                    <a:ext uri="{A12FA001-AC4F-418D-AE19-62706E023703}">
                      <ahyp:hlinkClr xmlns:ahyp="http://schemas.microsoft.com/office/drawing/2018/hyperlinkcolor" val="tx"/>
                    </a:ext>
                  </a:extLst>
                </a:hlinkClick>
              </a:rPr>
              <a:t>https://martinfowler.com/microservices/</a:t>
            </a:r>
            <a:r>
              <a:rPr kumimoji="0" lang="en-US" sz="2800" b="0" i="0" u="none" strike="noStrike" kern="1200" cap="none" spc="0" normalizeH="0" baseline="0" noProof="0" dirty="0">
                <a:ln>
                  <a:noFill/>
                </a:ln>
                <a:solidFill>
                  <a:srgbClr val="4472C4"/>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9293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96871-25EA-8EC2-A54E-05B9753E1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D59DDB-E59F-9638-BF49-D3274B8B6084}"/>
              </a:ext>
            </a:extLst>
          </p:cNvPr>
          <p:cNvSpPr>
            <a:spLocks noGrp="1"/>
          </p:cNvSpPr>
          <p:nvPr>
            <p:ph type="title"/>
          </p:nvPr>
        </p:nvSpPr>
        <p:spPr>
          <a:xfrm>
            <a:off x="838200" y="18255"/>
            <a:ext cx="10515600" cy="1325563"/>
          </a:xfrm>
        </p:spPr>
        <p:txBody>
          <a:bodyPr/>
          <a:lstStyle/>
          <a:p>
            <a:r>
              <a:rPr lang="en-US" dirty="0" err="1"/>
              <a:t>GameNite</a:t>
            </a:r>
            <a:r>
              <a:rPr lang="en-US" dirty="0"/>
              <a:t> is Monolithic</a:t>
            </a:r>
          </a:p>
        </p:txBody>
      </p:sp>
      <p:sp>
        <p:nvSpPr>
          <p:cNvPr id="2" name="Content Placeholder 1">
            <a:extLst>
              <a:ext uri="{FF2B5EF4-FFF2-40B4-BE49-F238E27FC236}">
                <a16:creationId xmlns:a16="http://schemas.microsoft.com/office/drawing/2014/main" id="{254C4F1E-1E7E-ADB2-5CDC-F4C5EBB5782D}"/>
              </a:ext>
            </a:extLst>
          </p:cNvPr>
          <p:cNvSpPr>
            <a:spLocks noGrp="1"/>
          </p:cNvSpPr>
          <p:nvPr>
            <p:ph idx="1"/>
          </p:nvPr>
        </p:nvSpPr>
        <p:spPr>
          <a:xfrm>
            <a:off x="838200" y="1500160"/>
            <a:ext cx="7887346" cy="4351338"/>
          </a:xfrm>
        </p:spPr>
        <p:txBody>
          <a:bodyPr>
            <a:normAutofit/>
          </a:bodyPr>
          <a:lstStyle/>
          <a:p>
            <a:r>
              <a:rPr lang="en-US" dirty="0" err="1"/>
              <a:t>GameNite</a:t>
            </a:r>
            <a:r>
              <a:rPr lang="en-US" dirty="0"/>
              <a:t> is a monolithic application</a:t>
            </a:r>
          </a:p>
          <a:p>
            <a:r>
              <a:rPr lang="en-US" dirty="0"/>
              <a:t>It’s not perfect: there’s probably a bit too much business logic in the controller layer (service layer doesn’t quite do enough)</a:t>
            </a:r>
          </a:p>
          <a:p>
            <a:r>
              <a:rPr lang="en-US" dirty="0"/>
              <a:t>You’ll start IP2 with a proper repository</a:t>
            </a:r>
          </a:p>
          <a:p>
            <a:pPr lvl="1"/>
            <a:r>
              <a:rPr lang="en-US" dirty="0"/>
              <a:t>MongoDB is the database used for repository layer</a:t>
            </a:r>
          </a:p>
          <a:p>
            <a:pPr lvl="1"/>
            <a:r>
              <a:rPr lang="en-US" dirty="0"/>
              <a:t>The controller doesn’t have to change (much)</a:t>
            </a:r>
          </a:p>
          <a:p>
            <a:pPr marL="0" indent="0">
              <a:buNone/>
            </a:pPr>
            <a:endParaRPr lang="en-US" dirty="0"/>
          </a:p>
        </p:txBody>
      </p:sp>
      <p:sp>
        <p:nvSpPr>
          <p:cNvPr id="16" name="TextBox 15">
            <a:extLst>
              <a:ext uri="{FF2B5EF4-FFF2-40B4-BE49-F238E27FC236}">
                <a16:creationId xmlns:a16="http://schemas.microsoft.com/office/drawing/2014/main" id="{D1C028E6-28AB-E23A-ACD2-FAAEFCC12CCA}"/>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776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6E381-4D15-06F4-6B2F-A975C9AB204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7AAD81D-66D1-8707-1BDC-19FDDED7A60C}"/>
              </a:ext>
            </a:extLst>
          </p:cNvPr>
          <p:cNvSpPr>
            <a:spLocks noGrp="1"/>
          </p:cNvSpPr>
          <p:nvPr>
            <p:ph type="title"/>
          </p:nvPr>
        </p:nvSpPr>
        <p:spPr>
          <a:xfrm>
            <a:off x="838200" y="18255"/>
            <a:ext cx="10515600" cy="1325563"/>
          </a:xfrm>
        </p:spPr>
        <p:txBody>
          <a:bodyPr/>
          <a:lstStyle/>
          <a:p>
            <a:r>
              <a:rPr lang="en-US" dirty="0"/>
              <a:t>Foreshadowing</a:t>
            </a:r>
          </a:p>
        </p:txBody>
      </p:sp>
      <p:sp>
        <p:nvSpPr>
          <p:cNvPr id="2" name="Content Placeholder 1">
            <a:extLst>
              <a:ext uri="{FF2B5EF4-FFF2-40B4-BE49-F238E27FC236}">
                <a16:creationId xmlns:a16="http://schemas.microsoft.com/office/drawing/2014/main" id="{44B9C3FE-9C01-F5CF-170B-2C8B02845954}"/>
              </a:ext>
            </a:extLst>
          </p:cNvPr>
          <p:cNvSpPr>
            <a:spLocks noGrp="1"/>
          </p:cNvSpPr>
          <p:nvPr>
            <p:ph idx="1"/>
          </p:nvPr>
        </p:nvSpPr>
        <p:spPr>
          <a:xfrm>
            <a:off x="838200" y="1500160"/>
            <a:ext cx="7887346" cy="4351338"/>
          </a:xfrm>
        </p:spPr>
        <p:txBody>
          <a:bodyPr>
            <a:normAutofit/>
          </a:bodyPr>
          <a:lstStyle/>
          <a:p>
            <a:r>
              <a:rPr lang="en-US" dirty="0"/>
              <a:t>Moving </a:t>
            </a:r>
            <a:r>
              <a:rPr lang="en-US" dirty="0" err="1"/>
              <a:t>GameNite</a:t>
            </a:r>
            <a:r>
              <a:rPr lang="en-US" dirty="0"/>
              <a:t> to a real repository requires one big change in the server!</a:t>
            </a:r>
          </a:p>
          <a:p>
            <a:pPr lvl="1"/>
            <a:r>
              <a:rPr lang="en-US" dirty="0"/>
              <a:t>almost every action that reads or writes data is now </a:t>
            </a:r>
            <a:r>
              <a:rPr lang="en-US" i="1" dirty="0"/>
              <a:t>hundreds</a:t>
            </a:r>
            <a:r>
              <a:rPr lang="en-US" dirty="0"/>
              <a:t> of times slower, and involves reading to disk</a:t>
            </a:r>
          </a:p>
          <a:p>
            <a:pPr lvl="1"/>
            <a:r>
              <a:rPr lang="en-US" dirty="0"/>
              <a:t>this involves a relatively long delay, during which the CPU isn’t doing anything useful</a:t>
            </a:r>
          </a:p>
          <a:p>
            <a:r>
              <a:rPr lang="en-US" dirty="0"/>
              <a:t>JavaScript handles this with </a:t>
            </a:r>
            <a:r>
              <a:rPr lang="en-US" i="1" dirty="0"/>
              <a:t>asynchronous programming</a:t>
            </a:r>
            <a:r>
              <a:rPr lang="en-US" dirty="0"/>
              <a:t>; that’s a topic we’ll return to in a few weeks.</a:t>
            </a:r>
          </a:p>
          <a:p>
            <a:pPr marL="0" indent="0">
              <a:buNone/>
            </a:pPr>
            <a:endParaRPr lang="en-US" dirty="0"/>
          </a:p>
        </p:txBody>
      </p:sp>
      <p:sp>
        <p:nvSpPr>
          <p:cNvPr id="16" name="TextBox 15">
            <a:extLst>
              <a:ext uri="{FF2B5EF4-FFF2-40B4-BE49-F238E27FC236}">
                <a16:creationId xmlns:a16="http://schemas.microsoft.com/office/drawing/2014/main" id="{E10BD6BF-7CC6-E557-E72B-09A4FEF29A71}"/>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2092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4CF14-F463-885D-F99D-3C8AC2D909B7}"/>
              </a:ext>
            </a:extLst>
          </p:cNvPr>
          <p:cNvSpPr>
            <a:spLocks noGrp="1"/>
          </p:cNvSpPr>
          <p:nvPr>
            <p:ph type="title"/>
          </p:nvPr>
        </p:nvSpPr>
        <p:spPr/>
        <p:txBody>
          <a:bodyPr/>
          <a:lstStyle/>
          <a:p>
            <a:r>
              <a:rPr lang="en-US" dirty="0"/>
              <a:t>Review</a:t>
            </a:r>
          </a:p>
        </p:txBody>
      </p:sp>
      <p:sp>
        <p:nvSpPr>
          <p:cNvPr id="2" name="Slide Number Placeholder 1">
            <a:extLst>
              <a:ext uri="{FF2B5EF4-FFF2-40B4-BE49-F238E27FC236}">
                <a16:creationId xmlns:a16="http://schemas.microsoft.com/office/drawing/2014/main" id="{96B82042-44B1-06CA-CC93-B1047C9FD43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A25959A-44DF-4414-F910-839E896AF632}"/>
              </a:ext>
            </a:extLst>
          </p:cNvPr>
          <p:cNvPicPr>
            <a:picLocks noChangeAspect="1"/>
          </p:cNvPicPr>
          <p:nvPr/>
        </p:nvPicPr>
        <p:blipFill>
          <a:blip r:embed="rId3"/>
          <a:stretch>
            <a:fillRect/>
          </a:stretch>
        </p:blipFill>
        <p:spPr>
          <a:xfrm>
            <a:off x="468549" y="1300044"/>
            <a:ext cx="9601200" cy="5760720"/>
          </a:xfrm>
          <a:prstGeom prst="rect">
            <a:avLst/>
          </a:prstGeom>
        </p:spPr>
      </p:pic>
      <p:sp>
        <p:nvSpPr>
          <p:cNvPr id="5" name="TextBox 4">
            <a:extLst>
              <a:ext uri="{FF2B5EF4-FFF2-40B4-BE49-F238E27FC236}">
                <a16:creationId xmlns:a16="http://schemas.microsoft.com/office/drawing/2014/main" id="{0D313528-E18B-7408-41D9-A6F0F607AD25}"/>
              </a:ext>
            </a:extLst>
          </p:cNvPr>
          <p:cNvSpPr txBox="1"/>
          <p:nvPr/>
        </p:nvSpPr>
        <p:spPr>
          <a:xfrm>
            <a:off x="2125362" y="790832"/>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29669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F7286-3F1D-0232-DF05-C94B91200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9D885D-1C5A-0CA6-6007-EDC577213406}"/>
              </a:ext>
            </a:extLst>
          </p:cNvPr>
          <p:cNvSpPr>
            <a:spLocks noGrp="1"/>
          </p:cNvSpPr>
          <p:nvPr>
            <p:ph type="title"/>
          </p:nvPr>
        </p:nvSpPr>
        <p:spPr/>
        <p:txBody>
          <a:bodyPr>
            <a:noAutofit/>
          </a:bodyPr>
          <a:lstStyle/>
          <a:p>
            <a:r>
              <a:rPr lang="en-US"/>
              <a:t>So, software engineering must encompass:</a:t>
            </a:r>
          </a:p>
        </p:txBody>
      </p:sp>
      <p:sp>
        <p:nvSpPr>
          <p:cNvPr id="4" name="Slide Number Placeholder 3">
            <a:extLst>
              <a:ext uri="{FF2B5EF4-FFF2-40B4-BE49-F238E27FC236}">
                <a16:creationId xmlns:a16="http://schemas.microsoft.com/office/drawing/2014/main" id="{62A243F9-FD8A-947E-EC67-21163F3C7FD6}"/>
              </a:ext>
            </a:extLst>
          </p:cNvPr>
          <p:cNvSpPr>
            <a:spLocks noGrp="1"/>
          </p:cNvSpPr>
          <p:nvPr>
            <p:ph type="sldNum" sz="quarter" idx="12"/>
          </p:nvPr>
        </p:nvSpPr>
        <p:spPr/>
        <p:txBody>
          <a:bodyPr>
            <a:normAutofit/>
          </a:bodyPr>
          <a:lstStyle/>
          <a:p>
            <a:fld id="{20F37917-FD3A-4669-9018-DA04BCDD3D75}" type="slidenum">
              <a:rPr lang="en-US" smtClean="0"/>
              <a:pPr/>
              <a:t>3</a:t>
            </a:fld>
            <a:endParaRPr lang="en-US"/>
          </a:p>
        </p:txBody>
      </p:sp>
      <p:grpSp>
        <p:nvGrpSpPr>
          <p:cNvPr id="25" name="Group 24">
            <a:extLst>
              <a:ext uri="{FF2B5EF4-FFF2-40B4-BE49-F238E27FC236}">
                <a16:creationId xmlns:a16="http://schemas.microsoft.com/office/drawing/2014/main" id="{0DCC8436-7509-10D9-42E0-0F93BE960A88}"/>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1BB8C4FB-AF2E-6811-0C48-AFBFC86CE505}"/>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7" name="Rectangle 26" descr="Group">
              <a:extLst>
                <a:ext uri="{FF2B5EF4-FFF2-40B4-BE49-F238E27FC236}">
                  <a16:creationId xmlns:a16="http://schemas.microsoft.com/office/drawing/2014/main" id="{3550D465-BB36-D0F5-3E4F-3823325F8711}"/>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8" name="Group 27">
            <a:extLst>
              <a:ext uri="{FF2B5EF4-FFF2-40B4-BE49-F238E27FC236}">
                <a16:creationId xmlns:a16="http://schemas.microsoft.com/office/drawing/2014/main" id="{A66242B3-2657-9711-F6E5-543364970B80}"/>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FE8A76E7-689B-690F-A095-6AD4364287B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30" name="Rectangle 29" descr="Gears">
              <a:extLst>
                <a:ext uri="{FF2B5EF4-FFF2-40B4-BE49-F238E27FC236}">
                  <a16:creationId xmlns:a16="http://schemas.microsoft.com/office/drawing/2014/main" id="{7D23983D-A446-016D-1D09-EEA03F7AB63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1" name="Group 30">
            <a:extLst>
              <a:ext uri="{FF2B5EF4-FFF2-40B4-BE49-F238E27FC236}">
                <a16:creationId xmlns:a16="http://schemas.microsoft.com/office/drawing/2014/main" id="{290EF367-EF70-692F-29A4-9F0B3D91A6E0}"/>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8BA700D9-B1FB-D3AE-6BCF-0326DDE221FE}"/>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33" name="Rectangle 32" descr="Illustrator with solid fill">
              <a:extLst>
                <a:ext uri="{FF2B5EF4-FFF2-40B4-BE49-F238E27FC236}">
                  <a16:creationId xmlns:a16="http://schemas.microsoft.com/office/drawing/2014/main" id="{23869531-BAC2-B4C3-0FAC-94F77BE70DFB}"/>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 name="Rectangle: Diagonal Corners Rounded 6">
            <a:extLst>
              <a:ext uri="{FF2B5EF4-FFF2-40B4-BE49-F238E27FC236}">
                <a16:creationId xmlns:a16="http://schemas.microsoft.com/office/drawing/2014/main" id="{E91C8FD3-155E-AE7E-4B0D-944B7A4450E0}"/>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5" name="Rectangle: Diagonal Corners Rounded 10">
            <a:extLst>
              <a:ext uri="{FF2B5EF4-FFF2-40B4-BE49-F238E27FC236}">
                <a16:creationId xmlns:a16="http://schemas.microsoft.com/office/drawing/2014/main" id="{D64E4B4D-BAC3-8C8B-96A7-1091FD5E5891}"/>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25DE481D-2063-54FE-D4A0-0688898E1FDD}"/>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2C4D2893-F514-06DA-32F6-E452C8E342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2D263F2E-A7E9-5C9B-CCD1-304F9BA462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23D5C520-7E83-5690-331F-3D97E776CB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177DDC2-1B83-3DA9-B4B5-F0F623D2A8CB}"/>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implementing</a:t>
            </a:r>
          </a:p>
        </p:txBody>
      </p:sp>
      <p:sp>
        <p:nvSpPr>
          <p:cNvPr id="23" name="Freeform: Shape 15">
            <a:extLst>
              <a:ext uri="{FF2B5EF4-FFF2-40B4-BE49-F238E27FC236}">
                <a16:creationId xmlns:a16="http://schemas.microsoft.com/office/drawing/2014/main" id="{730D5DD5-5AED-DB85-0642-DEBF94B4FBDB}"/>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ORGANIZING</a:t>
            </a:r>
          </a:p>
        </p:txBody>
      </p:sp>
      <p:sp>
        <p:nvSpPr>
          <p:cNvPr id="24" name="Freeform: Shape 15">
            <a:extLst>
              <a:ext uri="{FF2B5EF4-FFF2-40B4-BE49-F238E27FC236}">
                <a16:creationId xmlns:a16="http://schemas.microsoft.com/office/drawing/2014/main" id="{29E4CDD7-7968-56BA-280E-798D49FAC793}"/>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PLANNING</a:t>
            </a:r>
          </a:p>
        </p:txBody>
      </p:sp>
      <p:sp>
        <p:nvSpPr>
          <p:cNvPr id="36" name="Freeform: Shape 15">
            <a:extLst>
              <a:ext uri="{FF2B5EF4-FFF2-40B4-BE49-F238E27FC236}">
                <a16:creationId xmlns:a16="http://schemas.microsoft.com/office/drawing/2014/main" id="{E73CA9A7-450F-EC06-FE86-75FCF465828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PEOPLE</a:t>
            </a:r>
          </a:p>
        </p:txBody>
      </p:sp>
      <p:sp>
        <p:nvSpPr>
          <p:cNvPr id="37" name="Freeform: Shape 15">
            <a:extLst>
              <a:ext uri="{FF2B5EF4-FFF2-40B4-BE49-F238E27FC236}">
                <a16:creationId xmlns:a16="http://schemas.microsoft.com/office/drawing/2014/main" id="{973FFD15-483E-AE88-EC02-3E6530F634E2}"/>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PROCESSES</a:t>
            </a:r>
          </a:p>
        </p:txBody>
      </p:sp>
      <p:sp>
        <p:nvSpPr>
          <p:cNvPr id="38" name="Freeform: Shape 15">
            <a:extLst>
              <a:ext uri="{FF2B5EF4-FFF2-40B4-BE49-F238E27FC236}">
                <a16:creationId xmlns:a16="http://schemas.microsoft.com/office/drawing/2014/main" id="{A3A3414B-F320-C4DC-B3E3-5C03BEFB0FC8}"/>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PROGRAMS</a:t>
            </a:r>
          </a:p>
        </p:txBody>
      </p:sp>
      <p:graphicFrame>
        <p:nvGraphicFramePr>
          <p:cNvPr id="40" name="Table 39">
            <a:extLst>
              <a:ext uri="{FF2B5EF4-FFF2-40B4-BE49-F238E27FC236}">
                <a16:creationId xmlns:a16="http://schemas.microsoft.com/office/drawing/2014/main" id="{B526303B-BA15-EA2E-BE32-B58DEA6C8209}"/>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
        <p:nvSpPr>
          <p:cNvPr id="7" name="Rounded Rectangle 6">
            <a:extLst>
              <a:ext uri="{FF2B5EF4-FFF2-40B4-BE49-F238E27FC236}">
                <a16:creationId xmlns:a16="http://schemas.microsoft.com/office/drawing/2014/main" id="{724DD73D-B36C-C9D0-DF4E-A2A133E13D27}"/>
              </a:ext>
            </a:extLst>
          </p:cNvPr>
          <p:cNvSpPr/>
          <p:nvPr/>
        </p:nvSpPr>
        <p:spPr>
          <a:xfrm>
            <a:off x="9025247" y="3662282"/>
            <a:ext cx="2930964" cy="2499413"/>
          </a:xfrm>
          <a:prstGeom prst="roundRect">
            <a:avLst/>
          </a:prstGeom>
          <a:solidFill>
            <a:srgbClr val="FCBFC0">
              <a:alpha val="1882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We’re </a:t>
            </a:r>
            <a:r>
              <a:rPr lang="en-US" sz="2400" dirty="0" err="1">
                <a:solidFill>
                  <a:schemeClr val="tx1"/>
                </a:solidFill>
              </a:rPr>
              <a:t>gonna</a:t>
            </a:r>
            <a:r>
              <a:rPr lang="en-US" sz="2400" dirty="0">
                <a:solidFill>
                  <a:schemeClr val="tx1"/>
                </a:solidFill>
              </a:rPr>
              <a:t> be stuck over here for a bit.</a:t>
            </a:r>
          </a:p>
        </p:txBody>
      </p:sp>
    </p:spTree>
    <p:extLst>
      <p:ext uri="{BB962C8B-B14F-4D97-AF65-F5344CB8AC3E}">
        <p14:creationId xmlns:p14="http://schemas.microsoft.com/office/powerpoint/2010/main" val="586849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9AD06-7E48-D4CE-0E8F-2C86E8CA21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762BBC-CBDE-DD5E-BB16-4ACF173CB1DA}"/>
              </a:ext>
            </a:extLst>
          </p:cNvPr>
          <p:cNvSpPr>
            <a:spLocks noGrp="1"/>
          </p:cNvSpPr>
          <p:nvPr>
            <p:ph type="title"/>
          </p:nvPr>
        </p:nvSpPr>
        <p:spPr/>
        <p:txBody>
          <a:bodyPr/>
          <a:lstStyle/>
          <a:p>
            <a:r>
              <a:rPr lang="en-US"/>
              <a:t>Review</a:t>
            </a:r>
          </a:p>
        </p:txBody>
      </p:sp>
      <p:sp>
        <p:nvSpPr>
          <p:cNvPr id="3" name="Content Placeholder 2">
            <a:extLst>
              <a:ext uri="{FF2B5EF4-FFF2-40B4-BE49-F238E27FC236}">
                <a16:creationId xmlns:a16="http://schemas.microsoft.com/office/drawing/2014/main" id="{67865E1E-ED73-7907-574F-515EFACD1442}"/>
              </a:ext>
            </a:extLst>
          </p:cNvPr>
          <p:cNvSpPr>
            <a:spLocks noGrp="1"/>
          </p:cNvSpPr>
          <p:nvPr>
            <p:ph idx="1"/>
          </p:nvPr>
        </p:nvSpPr>
        <p:spPr/>
        <p:txBody>
          <a:bodyPr>
            <a:normAutofit lnSpcReduction="10000"/>
          </a:bodyPr>
          <a:lstStyle/>
          <a:p>
            <a:pPr marL="0" indent="0">
              <a:buNone/>
            </a:pPr>
            <a:r>
              <a:rPr lang="en-US" dirty="0"/>
              <a:t>It’s the end of the lesson, so you should be able to</a:t>
            </a:r>
          </a:p>
          <a:p>
            <a:pPr lvl="1"/>
            <a:r>
              <a:rPr lang="en-US" dirty="0"/>
              <a:t>Explain the role of “client” and “server” in the context of web application programming</a:t>
            </a:r>
          </a:p>
          <a:p>
            <a:pPr lvl="1"/>
            <a:r>
              <a:rPr lang="en-US" dirty="0"/>
              <a:t>Explain the role of REST versus WebSocket communication</a:t>
            </a:r>
          </a:p>
          <a:p>
            <a:pPr lvl="1"/>
            <a:r>
              <a:rPr lang="en-US" dirty="0"/>
              <a:t>Describe the fundamental differences between the three layers of the controller, service, and repository layers in a C-S-R architecture</a:t>
            </a:r>
          </a:p>
          <a:p>
            <a:pPr lvl="1"/>
            <a:r>
              <a:rPr lang="en-US" dirty="0"/>
              <a:t>Be able to answer an interview question about “business logic,” “horizontal and vertical scaling,” or “microservices”</a:t>
            </a:r>
          </a:p>
        </p:txBody>
      </p:sp>
      <p:sp>
        <p:nvSpPr>
          <p:cNvPr id="4" name="Slide Number Placeholder 3">
            <a:extLst>
              <a:ext uri="{FF2B5EF4-FFF2-40B4-BE49-F238E27FC236}">
                <a16:creationId xmlns:a16="http://schemas.microsoft.com/office/drawing/2014/main" id="{1CB4FE55-46AB-69D9-3B5F-95D7B6431A3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3267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43C9A-BDE2-BE06-E0F0-A157BADB1048}"/>
              </a:ext>
            </a:extLst>
          </p:cNvPr>
          <p:cNvSpPr>
            <a:spLocks noGrp="1"/>
          </p:cNvSpPr>
          <p:nvPr>
            <p:ph type="title"/>
          </p:nvPr>
        </p:nvSpPr>
        <p:spPr/>
        <p:txBody>
          <a:bodyPr/>
          <a:lstStyle/>
          <a:p>
            <a:r>
              <a:rPr lang="en-US" dirty="0"/>
              <a:t>Web Applications are Distributed Systems</a:t>
            </a:r>
          </a:p>
        </p:txBody>
      </p:sp>
      <p:sp>
        <p:nvSpPr>
          <p:cNvPr id="3" name="Content Placeholder 2">
            <a:extLst>
              <a:ext uri="{FF2B5EF4-FFF2-40B4-BE49-F238E27FC236}">
                <a16:creationId xmlns:a16="http://schemas.microsoft.com/office/drawing/2014/main" id="{F3BD8E62-A014-68CF-C746-BE8B7DF0207F}"/>
              </a:ext>
            </a:extLst>
          </p:cNvPr>
          <p:cNvSpPr>
            <a:spLocks noGrp="1"/>
          </p:cNvSpPr>
          <p:nvPr>
            <p:ph idx="1"/>
          </p:nvPr>
        </p:nvSpPr>
        <p:spPr/>
        <p:txBody>
          <a:bodyPr>
            <a:normAutofit lnSpcReduction="10000"/>
          </a:bodyPr>
          <a:lstStyle/>
          <a:p>
            <a:pPr marL="0" indent="0">
              <a:buNone/>
            </a:pPr>
            <a:r>
              <a:rPr lang="en-US" dirty="0"/>
              <a:t>Distributed systems are hard!</a:t>
            </a:r>
          </a:p>
          <a:p>
            <a:r>
              <a:rPr lang="en-US" dirty="0"/>
              <a:t>Web applications are designed to only be </a:t>
            </a:r>
            <a:r>
              <a:rPr lang="en-US" i="1" dirty="0" err="1"/>
              <a:t>kinda</a:t>
            </a:r>
            <a:r>
              <a:rPr lang="en-US" dirty="0"/>
              <a:t> difficult-to-build distributed systems</a:t>
            </a:r>
          </a:p>
          <a:p>
            <a:r>
              <a:rPr lang="en-US" dirty="0"/>
              <a:t>Most of this lecture is bad advice if you’re Google, Netflix, or Amazon</a:t>
            </a:r>
          </a:p>
          <a:p>
            <a:pPr marL="0" indent="0">
              <a:buNone/>
            </a:pPr>
            <a:endParaRPr lang="en-US" dirty="0"/>
          </a:p>
          <a:p>
            <a:pPr marL="0" indent="0">
              <a:buNone/>
            </a:pPr>
            <a:r>
              <a:rPr lang="en-US" dirty="0"/>
              <a:t>Web applications are distributed systems </a:t>
            </a:r>
            <a:r>
              <a:rPr lang="en-US" i="1" dirty="0"/>
              <a:t>because</a:t>
            </a:r>
            <a:endParaRPr lang="en-US" dirty="0"/>
          </a:p>
          <a:p>
            <a:pPr marL="514350" indent="-514350">
              <a:buFont typeface="+mj-lt"/>
              <a:buAutoNum type="arabicPeriod"/>
            </a:pPr>
            <a:r>
              <a:rPr lang="en-US" dirty="0"/>
              <a:t>You don’t live in the cloud</a:t>
            </a:r>
          </a:p>
          <a:p>
            <a:pPr marL="514350" indent="-514350">
              <a:buFont typeface="+mj-lt"/>
              <a:buAutoNum type="arabicPeriod"/>
            </a:pPr>
            <a:r>
              <a:rPr lang="en-US" dirty="0"/>
              <a:t>Scalability: Netflix needs at </a:t>
            </a:r>
            <a:r>
              <a:rPr lang="en-US" i="1" dirty="0"/>
              <a:t>least </a:t>
            </a:r>
            <a:r>
              <a:rPr lang="en-US" dirty="0"/>
              <a:t>two computers</a:t>
            </a:r>
          </a:p>
          <a:p>
            <a:pPr marL="0" indent="0">
              <a:buNone/>
            </a:pPr>
            <a:endParaRPr lang="en-US" dirty="0"/>
          </a:p>
        </p:txBody>
      </p:sp>
      <p:sp>
        <p:nvSpPr>
          <p:cNvPr id="4" name="Slide Number Placeholder 3">
            <a:extLst>
              <a:ext uri="{FF2B5EF4-FFF2-40B4-BE49-F238E27FC236}">
                <a16:creationId xmlns:a16="http://schemas.microsoft.com/office/drawing/2014/main" id="{1C3FC912-8604-99C7-EB4C-F840D8444E65}"/>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2437040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B4E61-C4A9-797B-416D-FE3F7EAD7F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DA651B-D0D6-5B08-E7D7-EC16ADAB1D9C}"/>
              </a:ext>
            </a:extLst>
          </p:cNvPr>
          <p:cNvSpPr>
            <a:spLocks noGrp="1"/>
          </p:cNvSpPr>
          <p:nvPr>
            <p:ph type="title"/>
          </p:nvPr>
        </p:nvSpPr>
        <p:spPr/>
        <p:txBody>
          <a:bodyPr/>
          <a:lstStyle/>
          <a:p>
            <a:r>
              <a:rPr lang="en-US" dirty="0"/>
              <a:t>An Insultingly Shallow Intro to Networking</a:t>
            </a:r>
          </a:p>
        </p:txBody>
      </p:sp>
      <p:sp>
        <p:nvSpPr>
          <p:cNvPr id="4" name="Slide Number Placeholder 3">
            <a:extLst>
              <a:ext uri="{FF2B5EF4-FFF2-40B4-BE49-F238E27FC236}">
                <a16:creationId xmlns:a16="http://schemas.microsoft.com/office/drawing/2014/main" id="{B9065F54-CB85-1874-E1FF-12A3037F3779}"/>
              </a:ext>
            </a:extLst>
          </p:cNvPr>
          <p:cNvSpPr>
            <a:spLocks noGrp="1"/>
          </p:cNvSpPr>
          <p:nvPr>
            <p:ph type="sldNum" sz="quarter" idx="12"/>
          </p:nvPr>
        </p:nvSpPr>
        <p:spPr/>
        <p:txBody>
          <a:bodyPr/>
          <a:lstStyle/>
          <a:p>
            <a:fld id="{20F37917-FD3A-4669-9018-DA04BCDD3D75}" type="slidenum">
              <a:rPr lang="en-US" smtClean="0"/>
              <a:t>5</a:t>
            </a:fld>
            <a:endParaRPr lang="en-US"/>
          </a:p>
        </p:txBody>
      </p:sp>
      <p:sp>
        <p:nvSpPr>
          <p:cNvPr id="8" name="Left-Right Arrow 7">
            <a:extLst>
              <a:ext uri="{FF2B5EF4-FFF2-40B4-BE49-F238E27FC236}">
                <a16:creationId xmlns:a16="http://schemas.microsoft.com/office/drawing/2014/main" id="{C40A694C-4385-626D-0D5F-9FBA3C17093A}"/>
              </a:ext>
            </a:extLst>
          </p:cNvPr>
          <p:cNvSpPr/>
          <p:nvPr/>
        </p:nvSpPr>
        <p:spPr>
          <a:xfrm>
            <a:off x="3800447" y="3757461"/>
            <a:ext cx="4591106" cy="793376"/>
          </a:xfrm>
          <a:prstGeom prst="leftRightArrow">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internet</a:t>
            </a:r>
          </a:p>
        </p:txBody>
      </p:sp>
      <p:sp>
        <p:nvSpPr>
          <p:cNvPr id="10" name="Rectangle 9">
            <a:extLst>
              <a:ext uri="{FF2B5EF4-FFF2-40B4-BE49-F238E27FC236}">
                <a16:creationId xmlns:a16="http://schemas.microsoft.com/office/drawing/2014/main" id="{E5A9A470-8CCA-5C31-DC52-77C51D548202}"/>
              </a:ext>
            </a:extLst>
          </p:cNvPr>
          <p:cNvSpPr/>
          <p:nvPr/>
        </p:nvSpPr>
        <p:spPr>
          <a:xfrm>
            <a:off x="9766570" y="2327225"/>
            <a:ext cx="1587230"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(a web browser running in a consumer operating system on a consumer device)</a:t>
            </a:r>
          </a:p>
        </p:txBody>
      </p:sp>
      <p:sp>
        <p:nvSpPr>
          <p:cNvPr id="11" name="Rectangle 10">
            <a:extLst>
              <a:ext uri="{FF2B5EF4-FFF2-40B4-BE49-F238E27FC236}">
                <a16:creationId xmlns:a16="http://schemas.microsoft.com/office/drawing/2014/main" id="{663E9BF5-82F5-4D6E-BAC7-E5A123BCC2D0}"/>
              </a:ext>
            </a:extLst>
          </p:cNvPr>
          <p:cNvSpPr/>
          <p:nvPr/>
        </p:nvSpPr>
        <p:spPr>
          <a:xfrm>
            <a:off x="838201" y="2327225"/>
            <a:ext cx="1399162"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a:t>
            </a:r>
          </a:p>
          <a:p>
            <a:pPr algn="ctr"/>
            <a:r>
              <a:rPr lang="en-US" dirty="0">
                <a:solidFill>
                  <a:schemeClr val="tx1"/>
                </a:solidFill>
              </a:rPr>
              <a:t>(a program running on a computer in a data center somewhere)</a:t>
            </a:r>
          </a:p>
        </p:txBody>
      </p:sp>
    </p:spTree>
    <p:extLst>
      <p:ext uri="{BB962C8B-B14F-4D97-AF65-F5344CB8AC3E}">
        <p14:creationId xmlns:p14="http://schemas.microsoft.com/office/powerpoint/2010/main" val="2110822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6A2E9-3A34-5E44-83FC-E7E8F0914B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F5E818-65BE-19A1-AA49-ED71C3A33516}"/>
              </a:ext>
            </a:extLst>
          </p:cNvPr>
          <p:cNvSpPr>
            <a:spLocks noGrp="1"/>
          </p:cNvSpPr>
          <p:nvPr>
            <p:ph type="title"/>
          </p:nvPr>
        </p:nvSpPr>
        <p:spPr/>
        <p:txBody>
          <a:bodyPr/>
          <a:lstStyle/>
          <a:p>
            <a:r>
              <a:rPr lang="en-US" dirty="0"/>
              <a:t>An Insultingly Shallow Intro to Networking</a:t>
            </a:r>
          </a:p>
        </p:txBody>
      </p:sp>
      <p:sp>
        <p:nvSpPr>
          <p:cNvPr id="4" name="Slide Number Placeholder 3">
            <a:extLst>
              <a:ext uri="{FF2B5EF4-FFF2-40B4-BE49-F238E27FC236}">
                <a16:creationId xmlns:a16="http://schemas.microsoft.com/office/drawing/2014/main" id="{AE40C6F4-A347-F847-B882-30C2ACF58C47}"/>
              </a:ext>
            </a:extLst>
          </p:cNvPr>
          <p:cNvSpPr>
            <a:spLocks noGrp="1"/>
          </p:cNvSpPr>
          <p:nvPr>
            <p:ph type="sldNum" sz="quarter" idx="12"/>
          </p:nvPr>
        </p:nvSpPr>
        <p:spPr/>
        <p:txBody>
          <a:bodyPr/>
          <a:lstStyle/>
          <a:p>
            <a:fld id="{20F37917-FD3A-4669-9018-DA04BCDD3D75}" type="slidenum">
              <a:rPr lang="en-US" smtClean="0"/>
              <a:t>6</a:t>
            </a:fld>
            <a:endParaRPr lang="en-US"/>
          </a:p>
        </p:txBody>
      </p:sp>
      <p:pic>
        <p:nvPicPr>
          <p:cNvPr id="1026" name="Picture 2" descr="The Physical Layer: sending cable, bitstream, receiving cable">
            <a:extLst>
              <a:ext uri="{FF2B5EF4-FFF2-40B4-BE49-F238E27FC236}">
                <a16:creationId xmlns:a16="http://schemas.microsoft.com/office/drawing/2014/main" id="{D13E6EA6-3019-BE30-47E3-1F92E7B92E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080" y="5373450"/>
            <a:ext cx="4437089" cy="14079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Data Link Layer: frame creation, frames sent between networks">
            <a:extLst>
              <a:ext uri="{FF2B5EF4-FFF2-40B4-BE49-F238E27FC236}">
                <a16:creationId xmlns:a16="http://schemas.microsoft.com/office/drawing/2014/main" id="{48896D7C-3488-FDEB-9833-C18AF298D2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3187"/>
          <a:stretch/>
        </p:blipFill>
        <p:spPr bwMode="auto">
          <a:xfrm>
            <a:off x="4005080" y="4680966"/>
            <a:ext cx="4437089" cy="12222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Network Layer: packets creation, transport, packets assembly">
            <a:extLst>
              <a:ext uri="{FF2B5EF4-FFF2-40B4-BE49-F238E27FC236}">
                <a16:creationId xmlns:a16="http://schemas.microsoft.com/office/drawing/2014/main" id="{F6FD62D4-DA26-D5EE-4671-BF899F5EE8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3050"/>
          <a:stretch/>
        </p:blipFill>
        <p:spPr bwMode="auto">
          <a:xfrm>
            <a:off x="4012063" y="3833998"/>
            <a:ext cx="4430107" cy="12222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Transport Layer: segment, transport, reassembly">
            <a:extLst>
              <a:ext uri="{FF2B5EF4-FFF2-40B4-BE49-F238E27FC236}">
                <a16:creationId xmlns:a16="http://schemas.microsoft.com/office/drawing/2014/main" id="{F3980284-6680-AD92-A4FB-239836B86B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3050"/>
          <a:stretch/>
        </p:blipFill>
        <p:spPr bwMode="auto">
          <a:xfrm>
            <a:off x="4012062" y="2987031"/>
            <a:ext cx="4430107" cy="122229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Session Layer: session of communication">
            <a:extLst>
              <a:ext uri="{FF2B5EF4-FFF2-40B4-BE49-F238E27FC236}">
                <a16:creationId xmlns:a16="http://schemas.microsoft.com/office/drawing/2014/main" id="{79F5C0B9-56DA-7FC3-8692-94C52A107A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78356" y="-132691"/>
            <a:ext cx="1607194" cy="5099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36298F-A514-3A9B-E66A-7F56DA57A66D}"/>
              </a:ext>
            </a:extLst>
          </p:cNvPr>
          <p:cNvSpPr txBox="1"/>
          <p:nvPr/>
        </p:nvSpPr>
        <p:spPr>
          <a:xfrm>
            <a:off x="783102" y="6430326"/>
            <a:ext cx="9847384"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https://</a:t>
            </a:r>
            <a:r>
              <a:rPr lang="en-US" dirty="0" err="1">
                <a:solidFill>
                  <a:schemeClr val="tx1"/>
                </a:solidFill>
              </a:rPr>
              <a:t>www.cloudflare.com</a:t>
            </a:r>
            <a:r>
              <a:rPr lang="en-US" dirty="0">
                <a:solidFill>
                  <a:schemeClr val="tx1"/>
                </a:solidFill>
              </a:rPr>
              <a:t>/learning/</a:t>
            </a:r>
            <a:r>
              <a:rPr lang="en-US" dirty="0" err="1">
                <a:solidFill>
                  <a:schemeClr val="tx1"/>
                </a:solidFill>
              </a:rPr>
              <a:t>ddos</a:t>
            </a:r>
            <a:r>
              <a:rPr lang="en-US" dirty="0">
                <a:solidFill>
                  <a:schemeClr val="tx1"/>
                </a:solidFill>
              </a:rPr>
              <a:t>/glossary/open-systems-interconnection-model-</a:t>
            </a:r>
            <a:r>
              <a:rPr lang="en-US" dirty="0" err="1">
                <a:solidFill>
                  <a:schemeClr val="tx1"/>
                </a:solidFill>
              </a:rPr>
              <a:t>osi</a:t>
            </a:r>
            <a:r>
              <a:rPr lang="en-US" dirty="0">
                <a:solidFill>
                  <a:schemeClr val="tx1"/>
                </a:solidFill>
              </a:rPr>
              <a:t>/</a:t>
            </a:r>
          </a:p>
        </p:txBody>
      </p:sp>
      <p:pic>
        <p:nvPicPr>
          <p:cNvPr id="1044" name="Picture 20" descr="The Session Layer: session of communication">
            <a:extLst>
              <a:ext uri="{FF2B5EF4-FFF2-40B4-BE49-F238E27FC236}">
                <a16:creationId xmlns:a16="http://schemas.microsoft.com/office/drawing/2014/main" id="{EDB38E54-616D-702D-6B7A-8F51A1DAF97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8200" b="9412"/>
          <a:stretch/>
        </p:blipFill>
        <p:spPr bwMode="auto">
          <a:xfrm>
            <a:off x="4169988" y="2876221"/>
            <a:ext cx="4437089" cy="73760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he Presentation Layer: encryption, compression, translation">
            <a:extLst>
              <a:ext uri="{FF2B5EF4-FFF2-40B4-BE49-F238E27FC236}">
                <a16:creationId xmlns:a16="http://schemas.microsoft.com/office/drawing/2014/main" id="{0827270C-F81E-3409-E440-8B3F415CAC5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3132"/>
          <a:stretch/>
        </p:blipFill>
        <p:spPr bwMode="auto">
          <a:xfrm>
            <a:off x="3998098" y="1713480"/>
            <a:ext cx="4430107" cy="122114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he Application Layer: content requested and returned in required format">
            <a:extLst>
              <a:ext uri="{FF2B5EF4-FFF2-40B4-BE49-F238E27FC236}">
                <a16:creationId xmlns:a16="http://schemas.microsoft.com/office/drawing/2014/main" id="{D0E6A634-32FC-0654-F4CE-0A830CB1168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6517" b="17263"/>
          <a:stretch/>
        </p:blipFill>
        <p:spPr bwMode="auto">
          <a:xfrm>
            <a:off x="4005080" y="1494764"/>
            <a:ext cx="4437089" cy="7227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C7F586-40EE-3FB8-8895-37F1F51E7750}"/>
              </a:ext>
            </a:extLst>
          </p:cNvPr>
          <p:cNvSpPr/>
          <p:nvPr/>
        </p:nvSpPr>
        <p:spPr>
          <a:xfrm>
            <a:off x="9766570" y="2327225"/>
            <a:ext cx="1587230"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(a web browser running in a consumer operating system on a consumer device)</a:t>
            </a:r>
          </a:p>
        </p:txBody>
      </p:sp>
      <p:sp>
        <p:nvSpPr>
          <p:cNvPr id="10" name="Rectangle 9">
            <a:extLst>
              <a:ext uri="{FF2B5EF4-FFF2-40B4-BE49-F238E27FC236}">
                <a16:creationId xmlns:a16="http://schemas.microsoft.com/office/drawing/2014/main" id="{04A50B18-7BD7-5A0D-8A56-5E42DDC41268}"/>
              </a:ext>
            </a:extLst>
          </p:cNvPr>
          <p:cNvSpPr/>
          <p:nvPr/>
        </p:nvSpPr>
        <p:spPr>
          <a:xfrm>
            <a:off x="838201" y="2327225"/>
            <a:ext cx="1399162"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a:t>
            </a:r>
          </a:p>
          <a:p>
            <a:pPr algn="ctr"/>
            <a:r>
              <a:rPr lang="en-US" dirty="0">
                <a:solidFill>
                  <a:schemeClr val="tx1"/>
                </a:solidFill>
              </a:rPr>
              <a:t>(a program running on a computer in a data center somewhere)</a:t>
            </a:r>
          </a:p>
        </p:txBody>
      </p:sp>
    </p:spTree>
    <p:extLst>
      <p:ext uri="{BB962C8B-B14F-4D97-AF65-F5344CB8AC3E}">
        <p14:creationId xmlns:p14="http://schemas.microsoft.com/office/powerpoint/2010/main" val="4112548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34419-01AF-4C0D-844C-F1E4769CA3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6E1B2-C647-D7E5-E610-BF302141F80E}"/>
              </a:ext>
            </a:extLst>
          </p:cNvPr>
          <p:cNvSpPr>
            <a:spLocks noGrp="1"/>
          </p:cNvSpPr>
          <p:nvPr>
            <p:ph type="title"/>
          </p:nvPr>
        </p:nvSpPr>
        <p:spPr/>
        <p:txBody>
          <a:bodyPr/>
          <a:lstStyle/>
          <a:p>
            <a:r>
              <a:rPr lang="en-US" dirty="0"/>
              <a:t>An Insultingly Shallow Intro to Networking</a:t>
            </a:r>
          </a:p>
        </p:txBody>
      </p:sp>
      <p:sp>
        <p:nvSpPr>
          <p:cNvPr id="3" name="Content Placeholder 2">
            <a:extLst>
              <a:ext uri="{FF2B5EF4-FFF2-40B4-BE49-F238E27FC236}">
                <a16:creationId xmlns:a16="http://schemas.microsoft.com/office/drawing/2014/main" id="{A68F30D8-5957-961A-10B7-45574F2050AC}"/>
              </a:ext>
            </a:extLst>
          </p:cNvPr>
          <p:cNvSpPr>
            <a:spLocks noGrp="1"/>
          </p:cNvSpPr>
          <p:nvPr>
            <p:ph idx="1"/>
          </p:nvPr>
        </p:nvSpPr>
        <p:spPr>
          <a:xfrm>
            <a:off x="3253985" y="3114464"/>
            <a:ext cx="5495963" cy="2767830"/>
          </a:xfrm>
        </p:spPr>
        <p:txBody>
          <a:bodyPr/>
          <a:lstStyle/>
          <a:p>
            <a:pPr marL="0" indent="0">
              <a:buNone/>
            </a:pPr>
            <a:r>
              <a:rPr lang="en-US" dirty="0"/>
              <a:t>Transport Layer</a:t>
            </a:r>
          </a:p>
          <a:p>
            <a:pPr lvl="1"/>
            <a:r>
              <a:rPr lang="en-US" dirty="0"/>
              <a:t>TCP you may have heard of</a:t>
            </a:r>
          </a:p>
          <a:p>
            <a:pPr lvl="1"/>
            <a:r>
              <a:rPr lang="en-US" dirty="0"/>
              <a:t>UDP you don’t need for this class</a:t>
            </a:r>
          </a:p>
          <a:p>
            <a:pPr lvl="1"/>
            <a:r>
              <a:rPr lang="en-US" dirty="0"/>
              <a:t>QUIC is new</a:t>
            </a:r>
          </a:p>
          <a:p>
            <a:pPr marL="0" indent="0">
              <a:buNone/>
            </a:pPr>
            <a:r>
              <a:rPr lang="en-US" dirty="0"/>
              <a:t>Key abstraction: </a:t>
            </a:r>
            <a:r>
              <a:rPr lang="en-US" i="1" dirty="0"/>
              <a:t>sending a message</a:t>
            </a:r>
            <a:endParaRPr lang="en-US" dirty="0"/>
          </a:p>
          <a:p>
            <a:endParaRPr lang="en-US" dirty="0"/>
          </a:p>
        </p:txBody>
      </p:sp>
      <p:sp>
        <p:nvSpPr>
          <p:cNvPr id="4" name="Slide Number Placeholder 3">
            <a:extLst>
              <a:ext uri="{FF2B5EF4-FFF2-40B4-BE49-F238E27FC236}">
                <a16:creationId xmlns:a16="http://schemas.microsoft.com/office/drawing/2014/main" id="{81E950AA-7FA8-C75D-165E-D018B0D914A6}"/>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7" name="Rectangle 6">
            <a:extLst>
              <a:ext uri="{FF2B5EF4-FFF2-40B4-BE49-F238E27FC236}">
                <a16:creationId xmlns:a16="http://schemas.microsoft.com/office/drawing/2014/main" id="{14506AAA-CD15-0E28-CB84-BFA468571D54}"/>
              </a:ext>
            </a:extLst>
          </p:cNvPr>
          <p:cNvSpPr/>
          <p:nvPr/>
        </p:nvSpPr>
        <p:spPr>
          <a:xfrm>
            <a:off x="9766570" y="2327225"/>
            <a:ext cx="1587230"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(a web browser running in a consumer operating system on a consumer device)</a:t>
            </a:r>
          </a:p>
        </p:txBody>
      </p:sp>
      <p:sp>
        <p:nvSpPr>
          <p:cNvPr id="9" name="Rectangle 8">
            <a:extLst>
              <a:ext uri="{FF2B5EF4-FFF2-40B4-BE49-F238E27FC236}">
                <a16:creationId xmlns:a16="http://schemas.microsoft.com/office/drawing/2014/main" id="{5A381F31-FE9C-1201-C3AC-0D416CA2EB71}"/>
              </a:ext>
            </a:extLst>
          </p:cNvPr>
          <p:cNvSpPr/>
          <p:nvPr/>
        </p:nvSpPr>
        <p:spPr>
          <a:xfrm>
            <a:off x="838201" y="2327225"/>
            <a:ext cx="1399162"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a:t>
            </a:r>
          </a:p>
          <a:p>
            <a:pPr algn="ctr"/>
            <a:r>
              <a:rPr lang="en-US" dirty="0">
                <a:solidFill>
                  <a:schemeClr val="tx1"/>
                </a:solidFill>
              </a:rPr>
              <a:t>(a program running on a computer in a data center somewhere)</a:t>
            </a:r>
          </a:p>
        </p:txBody>
      </p:sp>
      <p:pic>
        <p:nvPicPr>
          <p:cNvPr id="1038" name="Picture 14" descr="The Session Layer: session of communication">
            <a:extLst>
              <a:ext uri="{FF2B5EF4-FFF2-40B4-BE49-F238E27FC236}">
                <a16:creationId xmlns:a16="http://schemas.microsoft.com/office/drawing/2014/main" id="{1793AF1D-A68B-2C80-848B-9A47683D8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356" y="-132691"/>
            <a:ext cx="1607194" cy="5099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A607DB7-994A-A23A-4FE0-5C597BD4A803}"/>
              </a:ext>
            </a:extLst>
          </p:cNvPr>
          <p:cNvSpPr txBox="1"/>
          <p:nvPr/>
        </p:nvSpPr>
        <p:spPr>
          <a:xfrm>
            <a:off x="783102" y="6430326"/>
            <a:ext cx="9847384"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https://</a:t>
            </a:r>
            <a:r>
              <a:rPr lang="en-US" dirty="0" err="1">
                <a:solidFill>
                  <a:schemeClr val="tx1"/>
                </a:solidFill>
              </a:rPr>
              <a:t>www.cloudflare.com</a:t>
            </a:r>
            <a:r>
              <a:rPr lang="en-US" dirty="0">
                <a:solidFill>
                  <a:schemeClr val="tx1"/>
                </a:solidFill>
              </a:rPr>
              <a:t>/learning/</a:t>
            </a:r>
            <a:r>
              <a:rPr lang="en-US" dirty="0" err="1">
                <a:solidFill>
                  <a:schemeClr val="tx1"/>
                </a:solidFill>
              </a:rPr>
              <a:t>ddos</a:t>
            </a:r>
            <a:r>
              <a:rPr lang="en-US" dirty="0">
                <a:solidFill>
                  <a:schemeClr val="tx1"/>
                </a:solidFill>
              </a:rPr>
              <a:t>/glossary/open-systems-interconnection-model-</a:t>
            </a:r>
            <a:r>
              <a:rPr lang="en-US" dirty="0" err="1">
                <a:solidFill>
                  <a:schemeClr val="tx1"/>
                </a:solidFill>
              </a:rPr>
              <a:t>osi</a:t>
            </a:r>
            <a:r>
              <a:rPr lang="en-US" dirty="0">
                <a:solidFill>
                  <a:schemeClr val="tx1"/>
                </a:solidFill>
              </a:rPr>
              <a:t>/</a:t>
            </a:r>
          </a:p>
        </p:txBody>
      </p:sp>
      <p:pic>
        <p:nvPicPr>
          <p:cNvPr id="2050" name="Picture 2" descr="The Transport Layer: segment, transport, reassembly">
            <a:extLst>
              <a:ext uri="{FF2B5EF4-FFF2-40B4-BE49-F238E27FC236}">
                <a16:creationId xmlns:a16="http://schemas.microsoft.com/office/drawing/2014/main" id="{4DE606F9-A349-E4A0-BDCF-46F8EB0E65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411"/>
          <a:stretch/>
        </p:blipFill>
        <p:spPr bwMode="auto">
          <a:xfrm>
            <a:off x="2564049" y="1685199"/>
            <a:ext cx="7063902" cy="15598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B67F7BF-FBE6-9A0E-2FBC-704DB76AFEDE}"/>
              </a:ext>
            </a:extLst>
          </p:cNvPr>
          <p:cNvSpPr txBox="1"/>
          <p:nvPr/>
        </p:nvSpPr>
        <p:spPr>
          <a:xfrm>
            <a:off x="11644009" y="607978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8" name="Picture 20" descr="The Session Layer: session of communication">
            <a:extLst>
              <a:ext uri="{FF2B5EF4-FFF2-40B4-BE49-F238E27FC236}">
                <a16:creationId xmlns:a16="http://schemas.microsoft.com/office/drawing/2014/main" id="{9C03FA65-2EE9-5C3C-2FCF-E7B1110027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200" b="26325"/>
          <a:stretch/>
        </p:blipFill>
        <p:spPr bwMode="auto">
          <a:xfrm>
            <a:off x="2740022" y="5447008"/>
            <a:ext cx="5684131" cy="63984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38B2AB2A-D6AC-8FA4-95A9-1271FE20E507}"/>
              </a:ext>
            </a:extLst>
          </p:cNvPr>
          <p:cNvCxnSpPr/>
          <p:nvPr/>
        </p:nvCxnSpPr>
        <p:spPr>
          <a:xfrm flipH="1">
            <a:off x="2354094" y="5408236"/>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A6004E6-72FD-041F-AB0C-163ED53650BF}"/>
              </a:ext>
            </a:extLst>
          </p:cNvPr>
          <p:cNvCxnSpPr/>
          <p:nvPr/>
        </p:nvCxnSpPr>
        <p:spPr>
          <a:xfrm flipH="1">
            <a:off x="2354094" y="5560636"/>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265582E-FD09-803C-2435-55581F432287}"/>
              </a:ext>
            </a:extLst>
          </p:cNvPr>
          <p:cNvCxnSpPr/>
          <p:nvPr/>
        </p:nvCxnSpPr>
        <p:spPr>
          <a:xfrm flipH="1">
            <a:off x="2354094" y="5638404"/>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186AA05-09D5-5EDA-ED03-5CD56874F9C7}"/>
              </a:ext>
            </a:extLst>
          </p:cNvPr>
          <p:cNvCxnSpPr/>
          <p:nvPr/>
        </p:nvCxnSpPr>
        <p:spPr>
          <a:xfrm flipH="1">
            <a:off x="2347673" y="5813555"/>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31AB65F-9591-71AC-9F58-C02408FDAC49}"/>
              </a:ext>
            </a:extLst>
          </p:cNvPr>
          <p:cNvCxnSpPr/>
          <p:nvPr/>
        </p:nvCxnSpPr>
        <p:spPr>
          <a:xfrm flipH="1">
            <a:off x="2354094" y="5907536"/>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AA66137-FED6-DC20-E70E-9E3E7D5A203C}"/>
              </a:ext>
            </a:extLst>
          </p:cNvPr>
          <p:cNvCxnSpPr/>
          <p:nvPr/>
        </p:nvCxnSpPr>
        <p:spPr>
          <a:xfrm flipH="1">
            <a:off x="2347673" y="6012875"/>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997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89BF0-A805-611C-D7E5-1E35F84022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D2D0EA-8A82-EB43-D5C9-24026AB5C1CF}"/>
              </a:ext>
            </a:extLst>
          </p:cNvPr>
          <p:cNvSpPr>
            <a:spLocks noGrp="1"/>
          </p:cNvSpPr>
          <p:nvPr>
            <p:ph type="title"/>
          </p:nvPr>
        </p:nvSpPr>
        <p:spPr/>
        <p:txBody>
          <a:bodyPr/>
          <a:lstStyle/>
          <a:p>
            <a:r>
              <a:rPr lang="en-US" dirty="0"/>
              <a:t>Application Layer Abstractions: RPC/REST</a:t>
            </a:r>
          </a:p>
        </p:txBody>
      </p:sp>
      <p:sp>
        <p:nvSpPr>
          <p:cNvPr id="4" name="Slide Number Placeholder 3">
            <a:extLst>
              <a:ext uri="{FF2B5EF4-FFF2-40B4-BE49-F238E27FC236}">
                <a16:creationId xmlns:a16="http://schemas.microsoft.com/office/drawing/2014/main" id="{8368E209-3CC9-E34F-ED01-5D4284A091DD}"/>
              </a:ext>
            </a:extLst>
          </p:cNvPr>
          <p:cNvSpPr>
            <a:spLocks noGrp="1"/>
          </p:cNvSpPr>
          <p:nvPr>
            <p:ph type="sldNum" sz="quarter" idx="12"/>
          </p:nvPr>
        </p:nvSpPr>
        <p:spPr/>
        <p:txBody>
          <a:bodyPr/>
          <a:lstStyle/>
          <a:p>
            <a:fld id="{20F37917-FD3A-4669-9018-DA04BCDD3D75}" type="slidenum">
              <a:rPr lang="en-US" smtClean="0"/>
              <a:t>8</a:t>
            </a:fld>
            <a:endParaRPr lang="en-US"/>
          </a:p>
        </p:txBody>
      </p:sp>
      <p:sp>
        <p:nvSpPr>
          <p:cNvPr id="7" name="Rectangle 6">
            <a:extLst>
              <a:ext uri="{FF2B5EF4-FFF2-40B4-BE49-F238E27FC236}">
                <a16:creationId xmlns:a16="http://schemas.microsoft.com/office/drawing/2014/main" id="{5BAB33C7-CDD0-1D54-4CB8-B63081DC45AC}"/>
              </a:ext>
            </a:extLst>
          </p:cNvPr>
          <p:cNvSpPr/>
          <p:nvPr/>
        </p:nvSpPr>
        <p:spPr>
          <a:xfrm>
            <a:off x="9766570" y="2327225"/>
            <a:ext cx="1587230"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(a web browser running in a consumer operating system on a consumer device)</a:t>
            </a:r>
          </a:p>
        </p:txBody>
      </p:sp>
      <p:pic>
        <p:nvPicPr>
          <p:cNvPr id="1038" name="Picture 14" descr="The Session Layer: session of communication">
            <a:extLst>
              <a:ext uri="{FF2B5EF4-FFF2-40B4-BE49-F238E27FC236}">
                <a16:creationId xmlns:a16="http://schemas.microsoft.com/office/drawing/2014/main" id="{1295D5A0-C0C7-BBC9-3D7A-39548705FC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356" y="-132691"/>
            <a:ext cx="1607194" cy="5099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34E0F77-70F4-D94A-89B0-228B9CC7945A}"/>
              </a:ext>
            </a:extLst>
          </p:cNvPr>
          <p:cNvSpPr txBox="1"/>
          <p:nvPr/>
        </p:nvSpPr>
        <p:spPr>
          <a:xfrm>
            <a:off x="11644009" y="607978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9" name="Rectangle 8">
            <a:extLst>
              <a:ext uri="{FF2B5EF4-FFF2-40B4-BE49-F238E27FC236}">
                <a16:creationId xmlns:a16="http://schemas.microsoft.com/office/drawing/2014/main" id="{B5C95F4F-8C05-BBE2-E513-32F1C644F481}"/>
              </a:ext>
            </a:extLst>
          </p:cNvPr>
          <p:cNvSpPr/>
          <p:nvPr/>
        </p:nvSpPr>
        <p:spPr>
          <a:xfrm>
            <a:off x="838201" y="2327225"/>
            <a:ext cx="1399162"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a:t>
            </a:r>
          </a:p>
          <a:p>
            <a:pPr algn="ctr"/>
            <a:r>
              <a:rPr lang="en-US" dirty="0">
                <a:solidFill>
                  <a:schemeClr val="tx1"/>
                </a:solidFill>
              </a:rPr>
              <a:t>(a program running on a computer in a data center somewhere)</a:t>
            </a:r>
          </a:p>
        </p:txBody>
      </p:sp>
      <p:sp>
        <p:nvSpPr>
          <p:cNvPr id="8" name="TextBox 7">
            <a:extLst>
              <a:ext uri="{FF2B5EF4-FFF2-40B4-BE49-F238E27FC236}">
                <a16:creationId xmlns:a16="http://schemas.microsoft.com/office/drawing/2014/main" id="{7ACA5BC1-BE6C-125A-1571-64D6F1EDCCE1}"/>
              </a:ext>
            </a:extLst>
          </p:cNvPr>
          <p:cNvSpPr txBox="1"/>
          <p:nvPr/>
        </p:nvSpPr>
        <p:spPr>
          <a:xfrm>
            <a:off x="5603132" y="2140085"/>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1" name="Content Placeholder 10">
            <a:extLst>
              <a:ext uri="{FF2B5EF4-FFF2-40B4-BE49-F238E27FC236}">
                <a16:creationId xmlns:a16="http://schemas.microsoft.com/office/drawing/2014/main" id="{CFF7EEF8-02C2-B7D9-1FA5-CD1CCBA294D3}"/>
              </a:ext>
            </a:extLst>
          </p:cNvPr>
          <p:cNvSpPr>
            <a:spLocks noGrp="1"/>
          </p:cNvSpPr>
          <p:nvPr>
            <p:ph idx="1"/>
          </p:nvPr>
        </p:nvSpPr>
        <p:spPr>
          <a:xfrm>
            <a:off x="838199" y="1500160"/>
            <a:ext cx="10037323" cy="748882"/>
          </a:xfrm>
        </p:spPr>
        <p:txBody>
          <a:bodyPr/>
          <a:lstStyle/>
          <a:p>
            <a:pPr marL="0" indent="0">
              <a:buNone/>
            </a:pPr>
            <a:r>
              <a:rPr lang="en-US" b="1" dirty="0"/>
              <a:t>Remote procedure calls</a:t>
            </a:r>
            <a:r>
              <a:rPr lang="en-US" dirty="0"/>
              <a:t> happen via HTTP requests (REST)</a:t>
            </a:r>
            <a:endParaRPr lang="en-US" b="1" dirty="0"/>
          </a:p>
        </p:txBody>
      </p:sp>
      <p:cxnSp>
        <p:nvCxnSpPr>
          <p:cNvPr id="13" name="Straight Arrow Connector 12">
            <a:extLst>
              <a:ext uri="{FF2B5EF4-FFF2-40B4-BE49-F238E27FC236}">
                <a16:creationId xmlns:a16="http://schemas.microsoft.com/office/drawing/2014/main" id="{AEDA0F74-5572-90BD-B677-502AFA4B0B9A}"/>
              </a:ext>
            </a:extLst>
          </p:cNvPr>
          <p:cNvCxnSpPr/>
          <p:nvPr/>
        </p:nvCxnSpPr>
        <p:spPr>
          <a:xfrm flipH="1">
            <a:off x="2354094" y="2655651"/>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995FA54-C491-0A7D-19F6-62CD2CE55D06}"/>
              </a:ext>
            </a:extLst>
          </p:cNvPr>
          <p:cNvSpPr txBox="1"/>
          <p:nvPr/>
        </p:nvSpPr>
        <p:spPr>
          <a:xfrm>
            <a:off x="2541351" y="2188723"/>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r>
              <a:rPr lang="en-US" dirty="0">
                <a:solidFill>
                  <a:schemeClr val="tx1"/>
                </a:solidFill>
              </a:rPr>
              <a:t>GET </a:t>
            </a:r>
            <a:r>
              <a:rPr lang="en-US" dirty="0">
                <a:solidFill>
                  <a:schemeClr val="accent1"/>
                </a:solidFill>
                <a:latin typeface="Andale Mono" panose="020B0509000000000004" pitchFamily="49" charset="0"/>
              </a:rPr>
              <a:t>/</a:t>
            </a:r>
          </a:p>
          <a:p>
            <a:pPr algn="l">
              <a:lnSpc>
                <a:spcPct val="150000"/>
              </a:lnSpc>
            </a:pPr>
            <a:r>
              <a:rPr lang="en-US" dirty="0">
                <a:solidFill>
                  <a:schemeClr val="tx1"/>
                </a:solidFill>
              </a:rPr>
              <a:t>ok here you go (status 200, payload </a:t>
            </a:r>
            <a:r>
              <a:rPr lang="en-US" sz="1000" dirty="0">
                <a:solidFill>
                  <a:schemeClr val="tx1"/>
                </a:solidFill>
                <a:latin typeface="Andale Mono" panose="020B0509000000000004" pitchFamily="49" charset="0"/>
              </a:rPr>
              <a:t>&lt;!doctype html&gt;&lt;html lang=“</a:t>
            </a:r>
            <a:r>
              <a:rPr lang="en-US" sz="1000" dirty="0" err="1">
                <a:solidFill>
                  <a:schemeClr val="tx1"/>
                </a:solidFill>
                <a:latin typeface="Andale Mono" panose="020B0509000000000004" pitchFamily="49" charset="0"/>
              </a:rPr>
              <a:t>en</a:t>
            </a:r>
            <a:r>
              <a:rPr lang="en-US" dirty="0">
                <a:solidFill>
                  <a:schemeClr val="tx1"/>
                </a:solidFill>
              </a:rPr>
              <a:t>…)</a:t>
            </a:r>
          </a:p>
        </p:txBody>
      </p:sp>
      <p:cxnSp>
        <p:nvCxnSpPr>
          <p:cNvPr id="19" name="Straight Arrow Connector 18">
            <a:extLst>
              <a:ext uri="{FF2B5EF4-FFF2-40B4-BE49-F238E27FC236}">
                <a16:creationId xmlns:a16="http://schemas.microsoft.com/office/drawing/2014/main" id="{07907536-CB36-69E7-7170-8F5A298CEF18}"/>
              </a:ext>
            </a:extLst>
          </p:cNvPr>
          <p:cNvCxnSpPr/>
          <p:nvPr/>
        </p:nvCxnSpPr>
        <p:spPr>
          <a:xfrm flipH="1">
            <a:off x="2354094" y="2749683"/>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F0652FE-CE7A-CCF1-4249-48B6C6A25DD7}"/>
              </a:ext>
            </a:extLst>
          </p:cNvPr>
          <p:cNvCxnSpPr/>
          <p:nvPr/>
        </p:nvCxnSpPr>
        <p:spPr>
          <a:xfrm flipH="1">
            <a:off x="2354094" y="3993694"/>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D28F2EE-1CAC-FD89-1040-759D50440700}"/>
              </a:ext>
            </a:extLst>
          </p:cNvPr>
          <p:cNvSpPr txBox="1"/>
          <p:nvPr/>
        </p:nvSpPr>
        <p:spPr>
          <a:xfrm>
            <a:off x="2541351" y="3526766"/>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r>
              <a:rPr lang="en-US" dirty="0">
                <a:solidFill>
                  <a:schemeClr val="tx1"/>
                </a:solidFill>
              </a:rPr>
              <a:t>GET </a:t>
            </a:r>
            <a:r>
              <a:rPr lang="en-US" dirty="0">
                <a:solidFill>
                  <a:schemeClr val="accent1"/>
                </a:solidFill>
                <a:latin typeface="Andale Mono" panose="020B0509000000000004" pitchFamily="49" charset="0"/>
              </a:rPr>
              <a:t>/</a:t>
            </a:r>
            <a:r>
              <a:rPr lang="en-US" dirty="0" err="1">
                <a:solidFill>
                  <a:schemeClr val="accent1"/>
                </a:solidFill>
                <a:latin typeface="Andale Mono" panose="020B0509000000000004" pitchFamily="49" charset="0"/>
              </a:rPr>
              <a:t>favicon.svg</a:t>
            </a:r>
            <a:endParaRPr lang="en-US" dirty="0">
              <a:solidFill>
                <a:schemeClr val="accent1"/>
              </a:solidFill>
              <a:latin typeface="Andale Mono" panose="020B0509000000000004" pitchFamily="49" charset="0"/>
            </a:endParaRPr>
          </a:p>
          <a:p>
            <a:pPr algn="l">
              <a:lnSpc>
                <a:spcPct val="150000"/>
              </a:lnSpc>
            </a:pPr>
            <a:r>
              <a:rPr lang="en-US" dirty="0">
                <a:solidFill>
                  <a:schemeClr val="tx1"/>
                </a:solidFill>
              </a:rPr>
              <a:t>ok here you go (status 200, payload </a:t>
            </a:r>
            <a:r>
              <a:rPr lang="en-US" sz="1000" dirty="0">
                <a:solidFill>
                  <a:schemeClr val="tx1"/>
                </a:solidFill>
                <a:latin typeface="Andale Mono" panose="020B0509000000000004" pitchFamily="49" charset="0"/>
              </a:rPr>
              <a:t>&lt;</a:t>
            </a:r>
            <a:r>
              <a:rPr lang="en-US" sz="1000" dirty="0" err="1">
                <a:solidFill>
                  <a:schemeClr val="tx1"/>
                </a:solidFill>
                <a:latin typeface="Andale Mono" panose="020B0509000000000004" pitchFamily="49" charset="0"/>
              </a:rPr>
              <a:t>svg</a:t>
            </a:r>
            <a:r>
              <a:rPr lang="en-US" sz="1000" dirty="0">
                <a:solidFill>
                  <a:schemeClr val="tx1"/>
                </a:solidFill>
                <a:latin typeface="Andale Mono" panose="020B0509000000000004" pitchFamily="49" charset="0"/>
              </a:rPr>
              <a:t> width="450" height="450" </a:t>
            </a:r>
            <a:r>
              <a:rPr lang="en-US" sz="1000" dirty="0" err="1">
                <a:solidFill>
                  <a:schemeClr val="tx1"/>
                </a:solidFill>
                <a:latin typeface="Andale Mono" panose="020B0509000000000004" pitchFamily="49" charset="0"/>
              </a:rPr>
              <a:t>viewBox</a:t>
            </a:r>
            <a:r>
              <a:rPr lang="en-US" sz="1000" dirty="0">
                <a:solidFill>
                  <a:schemeClr val="tx1"/>
                </a:solidFill>
                <a:latin typeface="Andale Mono" panose="020B0509000000000004" pitchFamily="49" charset="0"/>
              </a:rPr>
              <a:t>="</a:t>
            </a:r>
            <a:r>
              <a:rPr lang="en-US" dirty="0">
                <a:solidFill>
                  <a:schemeClr val="tx1"/>
                </a:solidFill>
              </a:rPr>
              <a:t>…)</a:t>
            </a:r>
          </a:p>
        </p:txBody>
      </p:sp>
      <p:cxnSp>
        <p:nvCxnSpPr>
          <p:cNvPr id="22" name="Straight Arrow Connector 21">
            <a:extLst>
              <a:ext uri="{FF2B5EF4-FFF2-40B4-BE49-F238E27FC236}">
                <a16:creationId xmlns:a16="http://schemas.microsoft.com/office/drawing/2014/main" id="{ACD08329-C726-1F01-356B-90D33E4C44F5}"/>
              </a:ext>
            </a:extLst>
          </p:cNvPr>
          <p:cNvCxnSpPr/>
          <p:nvPr/>
        </p:nvCxnSpPr>
        <p:spPr>
          <a:xfrm flipH="1">
            <a:off x="2354094" y="4087726"/>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0714664-2CB8-D936-33B9-064781BA03D0}"/>
              </a:ext>
            </a:extLst>
          </p:cNvPr>
          <p:cNvCxnSpPr/>
          <p:nvPr/>
        </p:nvCxnSpPr>
        <p:spPr>
          <a:xfrm flipH="1">
            <a:off x="2354094" y="5408236"/>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ECA484-78F3-5F6F-6188-481042774B4C}"/>
              </a:ext>
            </a:extLst>
          </p:cNvPr>
          <p:cNvSpPr txBox="1"/>
          <p:nvPr/>
        </p:nvSpPr>
        <p:spPr>
          <a:xfrm>
            <a:off x="2541351" y="4941308"/>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r>
              <a:rPr lang="en-US" dirty="0">
                <a:solidFill>
                  <a:schemeClr val="tx1"/>
                </a:solidFill>
              </a:rPr>
              <a:t>POST </a:t>
            </a:r>
            <a:r>
              <a:rPr lang="en-US" dirty="0">
                <a:solidFill>
                  <a:schemeClr val="accent1"/>
                </a:solidFill>
                <a:latin typeface="Andale Mono" panose="020B0509000000000004" pitchFamily="49" charset="0"/>
              </a:rPr>
              <a:t>/</a:t>
            </a:r>
            <a:r>
              <a:rPr lang="en-US" dirty="0" err="1">
                <a:solidFill>
                  <a:schemeClr val="accent1"/>
                </a:solidFill>
                <a:latin typeface="Andale Mono" panose="020B0509000000000004" pitchFamily="49" charset="0"/>
              </a:rPr>
              <a:t>api</a:t>
            </a:r>
            <a:r>
              <a:rPr lang="en-US" dirty="0">
                <a:solidFill>
                  <a:schemeClr val="accent1"/>
                </a:solidFill>
                <a:latin typeface="Andale Mono" panose="020B0509000000000004" pitchFamily="49" charset="0"/>
              </a:rPr>
              <a:t>/user/login</a:t>
            </a:r>
            <a:r>
              <a:rPr lang="en-US" dirty="0">
                <a:solidFill>
                  <a:schemeClr val="tx1"/>
                </a:solidFill>
              </a:rPr>
              <a:t>, payload </a:t>
            </a:r>
            <a:r>
              <a:rPr lang="en-US" sz="1000" dirty="0">
                <a:solidFill>
                  <a:schemeClr val="tx1"/>
                </a:solidFill>
                <a:latin typeface="Andale Mono" panose="020B0509000000000004" pitchFamily="49" charset="0"/>
              </a:rPr>
              <a:t>{"username":"user1","password":”password"}</a:t>
            </a:r>
            <a:endParaRPr lang="en-US" dirty="0">
              <a:solidFill>
                <a:schemeClr val="tx1"/>
              </a:solidFill>
            </a:endParaRPr>
          </a:p>
          <a:p>
            <a:pPr algn="l">
              <a:lnSpc>
                <a:spcPct val="150000"/>
              </a:lnSpc>
            </a:pPr>
            <a:r>
              <a:rPr lang="en-US" dirty="0">
                <a:solidFill>
                  <a:schemeClr val="tx1"/>
                </a:solidFill>
              </a:rPr>
              <a:t>ok here you go (status 200, payload </a:t>
            </a:r>
            <a:r>
              <a:rPr lang="en-US" sz="1000" dirty="0">
                <a:solidFill>
                  <a:schemeClr val="tx1"/>
                </a:solidFill>
                <a:latin typeface="Andale Mono" panose="020B0509000000000004" pitchFamily="49" charset="0"/>
              </a:rPr>
              <a:t>{"</a:t>
            </a:r>
            <a:r>
              <a:rPr lang="en-US" sz="1000" dirty="0" err="1">
                <a:solidFill>
                  <a:schemeClr val="tx1"/>
                </a:solidFill>
                <a:latin typeface="Andale Mono" panose="020B0509000000000004" pitchFamily="49" charset="0"/>
              </a:rPr>
              <a:t>error":"Invalid</a:t>
            </a:r>
            <a:r>
              <a:rPr lang="en-US" sz="1000" dirty="0">
                <a:solidFill>
                  <a:schemeClr val="tx1"/>
                </a:solidFill>
                <a:latin typeface="Andale Mono" panose="020B0509000000000004" pitchFamily="49" charset="0"/>
              </a:rPr>
              <a:t> username or password"}</a:t>
            </a:r>
            <a:r>
              <a:rPr lang="en-US" dirty="0">
                <a:solidFill>
                  <a:schemeClr val="tx1"/>
                </a:solidFill>
              </a:rPr>
              <a:t>)</a:t>
            </a:r>
          </a:p>
        </p:txBody>
      </p:sp>
      <p:cxnSp>
        <p:nvCxnSpPr>
          <p:cNvPr id="25" name="Straight Arrow Connector 24">
            <a:extLst>
              <a:ext uri="{FF2B5EF4-FFF2-40B4-BE49-F238E27FC236}">
                <a16:creationId xmlns:a16="http://schemas.microsoft.com/office/drawing/2014/main" id="{F1FFF3AD-C858-EDE0-0996-CE129B705FA4}"/>
              </a:ext>
            </a:extLst>
          </p:cNvPr>
          <p:cNvCxnSpPr/>
          <p:nvPr/>
        </p:nvCxnSpPr>
        <p:spPr>
          <a:xfrm flipH="1">
            <a:off x="2354094" y="5502268"/>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887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57A93-E789-EFE1-B99F-3C1CEDC8D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7F5C01-D94E-20EB-A58A-7D2FA9F8FEAC}"/>
              </a:ext>
            </a:extLst>
          </p:cNvPr>
          <p:cNvSpPr>
            <a:spLocks noGrp="1"/>
          </p:cNvSpPr>
          <p:nvPr>
            <p:ph type="title"/>
          </p:nvPr>
        </p:nvSpPr>
        <p:spPr/>
        <p:txBody>
          <a:bodyPr/>
          <a:lstStyle/>
          <a:p>
            <a:r>
              <a:rPr lang="en-US" dirty="0"/>
              <a:t>Application Layer Abstractions: RPC/REST </a:t>
            </a:r>
            <a:br>
              <a:rPr lang="en-US" dirty="0"/>
            </a:br>
            <a:r>
              <a:rPr lang="en-US" dirty="0"/>
              <a:t>in Express</a:t>
            </a:r>
          </a:p>
        </p:txBody>
      </p:sp>
      <p:sp>
        <p:nvSpPr>
          <p:cNvPr id="4" name="Slide Number Placeholder 3">
            <a:extLst>
              <a:ext uri="{FF2B5EF4-FFF2-40B4-BE49-F238E27FC236}">
                <a16:creationId xmlns:a16="http://schemas.microsoft.com/office/drawing/2014/main" id="{C9B554B6-F6E3-71AA-962D-048EF47DBF50}"/>
              </a:ext>
            </a:extLst>
          </p:cNvPr>
          <p:cNvSpPr>
            <a:spLocks noGrp="1"/>
          </p:cNvSpPr>
          <p:nvPr>
            <p:ph type="sldNum" sz="quarter" idx="12"/>
          </p:nvPr>
        </p:nvSpPr>
        <p:spPr/>
        <p:txBody>
          <a:bodyPr/>
          <a:lstStyle/>
          <a:p>
            <a:fld id="{20F37917-FD3A-4669-9018-DA04BCDD3D75}" type="slidenum">
              <a:rPr lang="en-US" smtClean="0"/>
              <a:t>9</a:t>
            </a:fld>
            <a:endParaRPr lang="en-US" dirty="0"/>
          </a:p>
        </p:txBody>
      </p:sp>
      <p:pic>
        <p:nvPicPr>
          <p:cNvPr id="1038" name="Picture 14" descr="The Session Layer: session of communication">
            <a:extLst>
              <a:ext uri="{FF2B5EF4-FFF2-40B4-BE49-F238E27FC236}">
                <a16:creationId xmlns:a16="http://schemas.microsoft.com/office/drawing/2014/main" id="{DFD041AF-5CF6-6E48-0E93-ABC602A09C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356" y="-132691"/>
            <a:ext cx="1607194" cy="5099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B5C568E-3ACB-A01B-1FEE-C50D9A35E8C7}"/>
              </a:ext>
            </a:extLst>
          </p:cNvPr>
          <p:cNvSpPr txBox="1"/>
          <p:nvPr/>
        </p:nvSpPr>
        <p:spPr>
          <a:xfrm>
            <a:off x="11644009" y="3465704"/>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9" name="Rectangle 8">
            <a:extLst>
              <a:ext uri="{FF2B5EF4-FFF2-40B4-BE49-F238E27FC236}">
                <a16:creationId xmlns:a16="http://schemas.microsoft.com/office/drawing/2014/main" id="{00F8C5F3-6BB1-00CB-CA99-51638B9F00A9}"/>
              </a:ext>
            </a:extLst>
          </p:cNvPr>
          <p:cNvSpPr/>
          <p:nvPr/>
        </p:nvSpPr>
        <p:spPr>
          <a:xfrm>
            <a:off x="838201" y="2327225"/>
            <a:ext cx="1399162"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a:t>
            </a:r>
          </a:p>
          <a:p>
            <a:pPr algn="ctr"/>
            <a:r>
              <a:rPr lang="en-US" dirty="0">
                <a:solidFill>
                  <a:schemeClr val="tx1"/>
                </a:solidFill>
              </a:rPr>
              <a:t>(a program running on a computer in a data center somewhere)</a:t>
            </a:r>
          </a:p>
        </p:txBody>
      </p:sp>
      <p:sp>
        <p:nvSpPr>
          <p:cNvPr id="11" name="Content Placeholder 10">
            <a:extLst>
              <a:ext uri="{FF2B5EF4-FFF2-40B4-BE49-F238E27FC236}">
                <a16:creationId xmlns:a16="http://schemas.microsoft.com/office/drawing/2014/main" id="{4846FA33-380C-2F2B-5A7E-AA3E3F1F930E}"/>
              </a:ext>
            </a:extLst>
          </p:cNvPr>
          <p:cNvSpPr>
            <a:spLocks noGrp="1"/>
          </p:cNvSpPr>
          <p:nvPr>
            <p:ph idx="1"/>
          </p:nvPr>
        </p:nvSpPr>
        <p:spPr>
          <a:xfrm>
            <a:off x="838199" y="1500160"/>
            <a:ext cx="10037323" cy="748882"/>
          </a:xfrm>
        </p:spPr>
        <p:txBody>
          <a:bodyPr/>
          <a:lstStyle/>
          <a:p>
            <a:pPr marL="0" indent="0">
              <a:buNone/>
            </a:pPr>
            <a:r>
              <a:rPr lang="en-US" dirty="0"/>
              <a:t>How this looks for an Express server</a:t>
            </a:r>
          </a:p>
        </p:txBody>
      </p:sp>
      <p:cxnSp>
        <p:nvCxnSpPr>
          <p:cNvPr id="23" name="Straight Arrow Connector 22">
            <a:extLst>
              <a:ext uri="{FF2B5EF4-FFF2-40B4-BE49-F238E27FC236}">
                <a16:creationId xmlns:a16="http://schemas.microsoft.com/office/drawing/2014/main" id="{2BFEC21C-3F29-CA36-F336-11BC611E22EC}"/>
              </a:ext>
            </a:extLst>
          </p:cNvPr>
          <p:cNvCxnSpPr/>
          <p:nvPr/>
        </p:nvCxnSpPr>
        <p:spPr>
          <a:xfrm flipH="1">
            <a:off x="2354094" y="2794153"/>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9B3FED-84ED-1D76-D041-C429A34CD573}"/>
              </a:ext>
            </a:extLst>
          </p:cNvPr>
          <p:cNvSpPr txBox="1"/>
          <p:nvPr/>
        </p:nvSpPr>
        <p:spPr>
          <a:xfrm>
            <a:off x="2541351" y="2327225"/>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r>
              <a:rPr lang="en-US" dirty="0">
                <a:solidFill>
                  <a:schemeClr val="tx1"/>
                </a:solidFill>
              </a:rPr>
              <a:t>POST </a:t>
            </a:r>
            <a:r>
              <a:rPr lang="en-US" dirty="0">
                <a:solidFill>
                  <a:schemeClr val="accent1"/>
                </a:solidFill>
                <a:latin typeface="Andale Mono" panose="020B0509000000000004" pitchFamily="49" charset="0"/>
              </a:rPr>
              <a:t>/</a:t>
            </a:r>
            <a:r>
              <a:rPr lang="en-US" dirty="0" err="1">
                <a:solidFill>
                  <a:schemeClr val="accent1"/>
                </a:solidFill>
                <a:latin typeface="Andale Mono" panose="020B0509000000000004" pitchFamily="49" charset="0"/>
              </a:rPr>
              <a:t>api</a:t>
            </a:r>
            <a:r>
              <a:rPr lang="en-US" dirty="0">
                <a:solidFill>
                  <a:schemeClr val="accent1"/>
                </a:solidFill>
                <a:latin typeface="Andale Mono" panose="020B0509000000000004" pitchFamily="49" charset="0"/>
              </a:rPr>
              <a:t>/user/login</a:t>
            </a:r>
            <a:r>
              <a:rPr lang="en-US" dirty="0">
                <a:solidFill>
                  <a:schemeClr val="tx1"/>
                </a:solidFill>
              </a:rPr>
              <a:t>, payload </a:t>
            </a:r>
            <a:r>
              <a:rPr lang="en-US" sz="1000" dirty="0">
                <a:solidFill>
                  <a:schemeClr val="tx1"/>
                </a:solidFill>
                <a:latin typeface="Andale Mono" panose="020B0509000000000004" pitchFamily="49" charset="0"/>
              </a:rPr>
              <a:t>{"username":"user1","password":”password"}</a:t>
            </a:r>
            <a:endParaRPr lang="en-US" dirty="0">
              <a:solidFill>
                <a:schemeClr val="tx1"/>
              </a:solidFill>
            </a:endParaRPr>
          </a:p>
          <a:p>
            <a:pPr algn="l">
              <a:lnSpc>
                <a:spcPct val="150000"/>
              </a:lnSpc>
            </a:pPr>
            <a:r>
              <a:rPr lang="en-US" dirty="0">
                <a:solidFill>
                  <a:schemeClr val="tx1"/>
                </a:solidFill>
              </a:rPr>
              <a:t>ok here you go (status 200, payload </a:t>
            </a:r>
            <a:r>
              <a:rPr lang="en-US" sz="1000" dirty="0">
                <a:solidFill>
                  <a:schemeClr val="tx1"/>
                </a:solidFill>
                <a:latin typeface="Andale Mono" panose="020B0509000000000004" pitchFamily="49" charset="0"/>
              </a:rPr>
              <a:t>{"</a:t>
            </a:r>
            <a:r>
              <a:rPr lang="en-US" sz="1000" dirty="0" err="1">
                <a:solidFill>
                  <a:schemeClr val="tx1"/>
                </a:solidFill>
                <a:latin typeface="Andale Mono" panose="020B0509000000000004" pitchFamily="49" charset="0"/>
              </a:rPr>
              <a:t>error":"Invalid</a:t>
            </a:r>
            <a:r>
              <a:rPr lang="en-US" sz="1000" dirty="0">
                <a:solidFill>
                  <a:schemeClr val="tx1"/>
                </a:solidFill>
                <a:latin typeface="Andale Mono" panose="020B0509000000000004" pitchFamily="49" charset="0"/>
              </a:rPr>
              <a:t> username or password"}</a:t>
            </a:r>
            <a:r>
              <a:rPr lang="en-US" dirty="0">
                <a:solidFill>
                  <a:schemeClr val="tx1"/>
                </a:solidFill>
              </a:rPr>
              <a:t>)</a:t>
            </a:r>
          </a:p>
        </p:txBody>
      </p:sp>
      <p:cxnSp>
        <p:nvCxnSpPr>
          <p:cNvPr id="25" name="Straight Arrow Connector 24">
            <a:extLst>
              <a:ext uri="{FF2B5EF4-FFF2-40B4-BE49-F238E27FC236}">
                <a16:creationId xmlns:a16="http://schemas.microsoft.com/office/drawing/2014/main" id="{FDA5E655-9753-D2D2-894C-812CCA3494A5}"/>
              </a:ext>
            </a:extLst>
          </p:cNvPr>
          <p:cNvCxnSpPr/>
          <p:nvPr/>
        </p:nvCxnSpPr>
        <p:spPr>
          <a:xfrm flipH="1">
            <a:off x="2354094" y="2888185"/>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1F85AD7-5505-7177-F7E2-DFD93DCD1330}"/>
              </a:ext>
            </a:extLst>
          </p:cNvPr>
          <p:cNvSpPr/>
          <p:nvPr/>
        </p:nvSpPr>
        <p:spPr>
          <a:xfrm>
            <a:off x="9766570" y="2327226"/>
            <a:ext cx="1587230" cy="9144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p:txBody>
      </p:sp>
      <p:sp>
        <p:nvSpPr>
          <p:cNvPr id="31" name="TextBox 30">
            <a:extLst>
              <a:ext uri="{FF2B5EF4-FFF2-40B4-BE49-F238E27FC236}">
                <a16:creationId xmlns:a16="http://schemas.microsoft.com/office/drawing/2014/main" id="{F38E3964-A800-9ACD-377C-4EEAA4F50AE1}"/>
              </a:ext>
            </a:extLst>
          </p:cNvPr>
          <p:cNvSpPr txBox="1"/>
          <p:nvPr/>
        </p:nvSpPr>
        <p:spPr>
          <a:xfrm>
            <a:off x="2324913" y="3391550"/>
            <a:ext cx="8861896" cy="359547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10000"/>
              </a:lnSpc>
              <a:buNone/>
            </a:pPr>
            <a:r>
              <a:rPr lang="en-US" sz="1600" b="0" dirty="0">
                <a:solidFill>
                  <a:srgbClr val="AF00DB"/>
                </a:solidFill>
                <a:effectLst/>
                <a:latin typeface="Menlo" panose="020B0609030804020204" pitchFamily="49" charset="0"/>
              </a:rPr>
              <a:t>import</a:t>
            </a:r>
            <a:r>
              <a:rPr lang="en-US" sz="1600" b="0" dirty="0">
                <a:solidFill>
                  <a:srgbClr val="3B3B3B"/>
                </a:solidFill>
                <a:effectLst/>
                <a:latin typeface="Menlo" panose="020B0609030804020204" pitchFamily="49" charset="0"/>
              </a:rPr>
              <a:t> </a:t>
            </a:r>
            <a:r>
              <a:rPr lang="en-US" sz="1600" b="0" dirty="0">
                <a:solidFill>
                  <a:srgbClr val="001080"/>
                </a:solidFill>
                <a:effectLst/>
                <a:latin typeface="Menlo" panose="020B0609030804020204" pitchFamily="49" charset="0"/>
              </a:rPr>
              <a:t>express</a:t>
            </a:r>
            <a:r>
              <a:rPr lang="en-US" sz="1600" b="0" dirty="0">
                <a:solidFill>
                  <a:srgbClr val="3B3B3B"/>
                </a:solidFill>
                <a:effectLst/>
                <a:latin typeface="Menlo" panose="020B0609030804020204" pitchFamily="49" charset="0"/>
              </a:rPr>
              <a:t> </a:t>
            </a:r>
            <a:r>
              <a:rPr lang="en-US" sz="1600" b="0" dirty="0">
                <a:solidFill>
                  <a:srgbClr val="AF00DB"/>
                </a:solidFill>
                <a:effectLst/>
                <a:latin typeface="Menlo" panose="020B0609030804020204" pitchFamily="49" charset="0"/>
              </a:rPr>
              <a:t>from</a:t>
            </a:r>
            <a:r>
              <a:rPr lang="en-US" sz="1600" b="0" dirty="0">
                <a:solidFill>
                  <a:srgbClr val="3B3B3B"/>
                </a:solidFill>
                <a:effectLst/>
                <a:latin typeface="Menlo" panose="020B0609030804020204" pitchFamily="49" charset="0"/>
              </a:rPr>
              <a:t> </a:t>
            </a:r>
            <a:r>
              <a:rPr lang="en-US" sz="1600" b="0" dirty="0">
                <a:solidFill>
                  <a:srgbClr val="A31515"/>
                </a:solidFill>
                <a:effectLst/>
                <a:latin typeface="Menlo" panose="020B0609030804020204" pitchFamily="49" charset="0"/>
              </a:rPr>
              <a:t>'express’</a:t>
            </a:r>
            <a:r>
              <a:rPr lang="en-US" sz="1600" b="0" dirty="0">
                <a:solidFill>
                  <a:srgbClr val="3B3B3B"/>
                </a:solidFill>
                <a:effectLst/>
                <a:latin typeface="Menlo" panose="020B0609030804020204" pitchFamily="49" charset="0"/>
              </a:rPr>
              <a:t>;</a:t>
            </a:r>
          </a:p>
          <a:p>
            <a:pPr>
              <a:lnSpc>
                <a:spcPct val="110000"/>
              </a:lnSpc>
              <a:buNone/>
            </a:pPr>
            <a:endParaRPr lang="en-US" sz="1600" b="0" dirty="0">
              <a:solidFill>
                <a:srgbClr val="3B3B3B"/>
              </a:solidFill>
              <a:effectLst/>
              <a:latin typeface="Menlo" panose="020B0609030804020204" pitchFamily="49" charset="0"/>
            </a:endParaRPr>
          </a:p>
          <a:p>
            <a:pPr>
              <a:lnSpc>
                <a:spcPct val="110000"/>
              </a:lnSpc>
            </a:pPr>
            <a:r>
              <a:rPr lang="en-US" sz="1600" b="0" dirty="0">
                <a:solidFill>
                  <a:srgbClr val="0000FF"/>
                </a:solidFill>
                <a:effectLst/>
                <a:latin typeface="Menlo" panose="020B0609030804020204" pitchFamily="49" charset="0"/>
              </a:rPr>
              <a:t>let</a:t>
            </a:r>
            <a:r>
              <a:rPr lang="en-US" sz="1600" b="0" dirty="0">
                <a:solidFill>
                  <a:srgbClr val="3B3B3B"/>
                </a:solidFill>
                <a:effectLst/>
                <a:latin typeface="Menlo" panose="020B0609030804020204" pitchFamily="49" charset="0"/>
              </a:rPr>
              <a:t> </a:t>
            </a:r>
            <a:r>
              <a:rPr lang="en-US" sz="1600" b="0" dirty="0" err="1">
                <a:solidFill>
                  <a:srgbClr val="001080"/>
                </a:solidFill>
                <a:effectLst/>
                <a:latin typeface="Menlo" panose="020B0609030804020204" pitchFamily="49" charset="0"/>
              </a:rPr>
              <a:t>numLogins</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a:solidFill>
                  <a:srgbClr val="098658"/>
                </a:solidFill>
                <a:effectLst/>
                <a:latin typeface="Menlo" panose="020B0609030804020204" pitchFamily="49" charset="0"/>
              </a:rPr>
              <a:t>0</a:t>
            </a:r>
            <a:r>
              <a:rPr lang="en-US" sz="1600" b="0" dirty="0">
                <a:solidFill>
                  <a:srgbClr val="3B3B3B"/>
                </a:solidFill>
                <a:effectLst/>
                <a:latin typeface="Menlo" panose="020B0609030804020204" pitchFamily="49" charset="0"/>
              </a:rPr>
              <a:t>;</a:t>
            </a:r>
            <a:endParaRPr lang="en-US" sz="1600" b="0" dirty="0">
              <a:solidFill>
                <a:srgbClr val="AF00DB"/>
              </a:solidFill>
              <a:effectLst/>
              <a:latin typeface="Menlo" panose="020B0609030804020204" pitchFamily="49" charset="0"/>
            </a:endParaRPr>
          </a:p>
          <a:p>
            <a:pPr>
              <a:lnSpc>
                <a:spcPct val="110000"/>
              </a:lnSpc>
              <a:buNone/>
            </a:pPr>
            <a:r>
              <a:rPr lang="en-US" sz="1600" b="0" dirty="0">
                <a:solidFill>
                  <a:srgbClr val="0000FF"/>
                </a:solidFill>
                <a:effectLst/>
                <a:latin typeface="Menlo" panose="020B0609030804020204" pitchFamily="49" charset="0"/>
              </a:rPr>
              <a:t>const</a:t>
            </a:r>
            <a:r>
              <a:rPr lang="en-US" sz="1600" b="0" dirty="0">
                <a:solidFill>
                  <a:srgbClr val="3B3B3B"/>
                </a:solidFill>
                <a:effectLst/>
                <a:latin typeface="Menlo" panose="020B0609030804020204" pitchFamily="49" charset="0"/>
              </a:rPr>
              <a:t> </a:t>
            </a:r>
            <a:r>
              <a:rPr lang="en-US" sz="1600" b="0" dirty="0">
                <a:solidFill>
                  <a:srgbClr val="0070C1"/>
                </a:solidFill>
                <a:effectLst/>
                <a:latin typeface="Menlo" panose="020B0609030804020204" pitchFamily="49" charset="0"/>
              </a:rPr>
              <a:t>app</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a:solidFill>
                  <a:srgbClr val="795E26"/>
                </a:solidFill>
                <a:effectLst/>
                <a:latin typeface="Menlo" panose="020B0609030804020204" pitchFamily="49" charset="0"/>
              </a:rPr>
              <a:t>express</a:t>
            </a:r>
            <a:r>
              <a:rPr lang="en-US" sz="1600" b="0" dirty="0">
                <a:solidFill>
                  <a:srgbClr val="3B3B3B"/>
                </a:solidFill>
                <a:effectLst/>
                <a:latin typeface="Menlo" panose="020B0609030804020204" pitchFamily="49" charset="0"/>
              </a:rPr>
              <a:t>();</a:t>
            </a:r>
          </a:p>
          <a:p>
            <a:pPr>
              <a:lnSpc>
                <a:spcPct val="110000"/>
              </a:lnSpc>
              <a:buNone/>
            </a:pPr>
            <a:r>
              <a:rPr lang="en-US" sz="1600" b="0" dirty="0" err="1">
                <a:solidFill>
                  <a:srgbClr val="0070C1"/>
                </a:solidFill>
                <a:effectLst/>
                <a:latin typeface="Menlo" panose="020B0609030804020204" pitchFamily="49" charset="0"/>
              </a:rPr>
              <a:t>app</a:t>
            </a:r>
            <a:r>
              <a:rPr lang="en-US" sz="1600" b="0" dirty="0" err="1">
                <a:solidFill>
                  <a:srgbClr val="3B3B3B"/>
                </a:solidFill>
                <a:effectLst/>
                <a:latin typeface="Menlo" panose="020B0609030804020204" pitchFamily="49" charset="0"/>
              </a:rPr>
              <a:t>.</a:t>
            </a:r>
            <a:r>
              <a:rPr lang="en-US" sz="1600" b="0" dirty="0" err="1">
                <a:solidFill>
                  <a:srgbClr val="795E26"/>
                </a:solidFill>
                <a:effectLst/>
                <a:latin typeface="Menlo" panose="020B0609030804020204" pitchFamily="49" charset="0"/>
              </a:rPr>
              <a:t>use</a:t>
            </a:r>
            <a:r>
              <a:rPr lang="en-US" sz="1600" b="0" dirty="0">
                <a:solidFill>
                  <a:srgbClr val="3B3B3B"/>
                </a:solidFill>
                <a:effectLst/>
                <a:latin typeface="Menlo" panose="020B0609030804020204" pitchFamily="49" charset="0"/>
              </a:rPr>
              <a:t>(</a:t>
            </a:r>
            <a:r>
              <a:rPr lang="en-US" sz="1600" b="0" dirty="0" err="1">
                <a:solidFill>
                  <a:srgbClr val="795E26"/>
                </a:solidFill>
                <a:effectLst/>
                <a:latin typeface="Menlo" panose="020B0609030804020204" pitchFamily="49" charset="0"/>
              </a:rPr>
              <a:t>express</a:t>
            </a:r>
            <a:r>
              <a:rPr lang="en-US" sz="1600" b="0" dirty="0" err="1">
                <a:solidFill>
                  <a:srgbClr val="3B3B3B"/>
                </a:solidFill>
                <a:effectLst/>
                <a:latin typeface="Menlo" panose="020B0609030804020204" pitchFamily="49" charset="0"/>
              </a:rPr>
              <a:t>.</a:t>
            </a:r>
            <a:r>
              <a:rPr lang="en-US" sz="1600" b="0" dirty="0" err="1">
                <a:solidFill>
                  <a:srgbClr val="795E26"/>
                </a:solidFill>
                <a:effectLst/>
                <a:latin typeface="Menlo" panose="020B0609030804020204" pitchFamily="49" charset="0"/>
              </a:rPr>
              <a:t>json</a:t>
            </a:r>
            <a:r>
              <a:rPr lang="en-US" sz="1600" b="0" dirty="0">
                <a:solidFill>
                  <a:srgbClr val="3B3B3B"/>
                </a:solidFill>
                <a:effectLst/>
                <a:latin typeface="Menlo" panose="020B0609030804020204" pitchFamily="49" charset="0"/>
              </a:rPr>
              <a:t>());</a:t>
            </a:r>
          </a:p>
          <a:p>
            <a:pPr>
              <a:lnSpc>
                <a:spcPct val="110000"/>
              </a:lnSpc>
              <a:buNone/>
            </a:pPr>
            <a:r>
              <a:rPr lang="en-US" sz="1600" b="0" dirty="0" err="1">
                <a:solidFill>
                  <a:srgbClr val="0070C1"/>
                </a:solidFill>
                <a:effectLst/>
                <a:latin typeface="Menlo" panose="020B0609030804020204" pitchFamily="49" charset="0"/>
              </a:rPr>
              <a:t>app</a:t>
            </a:r>
            <a:r>
              <a:rPr lang="en-US" sz="1600" b="0" dirty="0" err="1">
                <a:solidFill>
                  <a:srgbClr val="3B3B3B"/>
                </a:solidFill>
                <a:effectLst/>
                <a:latin typeface="Menlo" panose="020B0609030804020204" pitchFamily="49" charset="0"/>
              </a:rPr>
              <a:t>.</a:t>
            </a:r>
            <a:r>
              <a:rPr lang="en-US" sz="1600" b="0" dirty="0" err="1">
                <a:solidFill>
                  <a:srgbClr val="795E26"/>
                </a:solidFill>
                <a:effectLst/>
                <a:latin typeface="Menlo" panose="020B0609030804020204" pitchFamily="49" charset="0"/>
              </a:rPr>
              <a:t>post</a:t>
            </a:r>
            <a:r>
              <a:rPr lang="en-US" sz="1600" b="0" dirty="0">
                <a:solidFill>
                  <a:srgbClr val="3B3B3B"/>
                </a:solidFill>
                <a:effectLst/>
                <a:latin typeface="Menlo" panose="020B0609030804020204" pitchFamily="49" charset="0"/>
              </a:rPr>
              <a:t>(</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api</a:t>
            </a:r>
            <a:r>
              <a:rPr lang="en-US" sz="1600" b="0" dirty="0">
                <a:solidFill>
                  <a:srgbClr val="A31515"/>
                </a:solidFill>
                <a:effectLst/>
                <a:latin typeface="Menlo" panose="020B0609030804020204" pitchFamily="49" charset="0"/>
              </a:rPr>
              <a:t>/user/login'</a:t>
            </a:r>
            <a:r>
              <a:rPr lang="en-US" sz="1600" b="0" dirty="0">
                <a:solidFill>
                  <a:srgbClr val="3B3B3B"/>
                </a:solidFill>
                <a:effectLst/>
                <a:latin typeface="Menlo" panose="020B0609030804020204" pitchFamily="49" charset="0"/>
              </a:rPr>
              <a:t>, (</a:t>
            </a:r>
            <a:r>
              <a:rPr lang="en-US" sz="1600" b="0" dirty="0">
                <a:solidFill>
                  <a:srgbClr val="001080"/>
                </a:solidFill>
                <a:effectLst/>
                <a:latin typeface="Menlo" panose="020B0609030804020204" pitchFamily="49" charset="0"/>
              </a:rPr>
              <a:t>request</a:t>
            </a:r>
            <a:r>
              <a:rPr lang="en-US" sz="1600" b="0" dirty="0">
                <a:solidFill>
                  <a:srgbClr val="3B3B3B"/>
                </a:solidFill>
                <a:effectLst/>
                <a:latin typeface="Menlo" panose="020B0609030804020204" pitchFamily="49" charset="0"/>
              </a:rPr>
              <a:t>, </a:t>
            </a:r>
            <a:r>
              <a:rPr lang="en-US" sz="1600" b="0" dirty="0">
                <a:solidFill>
                  <a:srgbClr val="001080"/>
                </a:solidFill>
                <a:effectLst/>
                <a:latin typeface="Menlo" panose="020B0609030804020204" pitchFamily="49" charset="0"/>
              </a:rPr>
              <a:t>response</a:t>
            </a:r>
            <a:r>
              <a:rPr lang="en-US" sz="1600" b="0" dirty="0">
                <a:solidFill>
                  <a:srgbClr val="3B3B3B"/>
                </a:solidFill>
                <a:effectLst/>
                <a:latin typeface="Menlo" panose="020B0609030804020204" pitchFamily="49" charset="0"/>
              </a:rPr>
              <a:t>) </a:t>
            </a:r>
            <a:r>
              <a:rPr lang="en-US" sz="1600" b="0" dirty="0">
                <a:solidFill>
                  <a:srgbClr val="0000FF"/>
                </a:solidFill>
                <a:effectLst/>
                <a:latin typeface="Menlo" panose="020B0609030804020204" pitchFamily="49" charset="0"/>
              </a:rPr>
              <a:t>=&gt;</a:t>
            </a:r>
            <a:r>
              <a:rPr lang="en-US" sz="1600" b="0" dirty="0">
                <a:solidFill>
                  <a:srgbClr val="3B3B3B"/>
                </a:solidFill>
                <a:effectLst/>
                <a:latin typeface="Menlo" panose="020B0609030804020204" pitchFamily="49" charset="0"/>
              </a:rPr>
              <a:t> {</a:t>
            </a:r>
          </a:p>
          <a:p>
            <a:pPr>
              <a:lnSpc>
                <a:spcPct val="110000"/>
              </a:lnSpc>
              <a:buNone/>
            </a:pPr>
            <a:r>
              <a:rPr lang="en-US" sz="1600" b="0" dirty="0">
                <a:solidFill>
                  <a:srgbClr val="0000FF"/>
                </a:solidFill>
                <a:effectLst/>
                <a:latin typeface="Menlo" panose="020B0609030804020204" pitchFamily="49" charset="0"/>
              </a:rPr>
              <a:t>const</a:t>
            </a:r>
            <a:r>
              <a:rPr lang="en-US" sz="1600" b="0" dirty="0">
                <a:solidFill>
                  <a:srgbClr val="3B3B3B"/>
                </a:solidFill>
                <a:effectLst/>
                <a:latin typeface="Menlo" panose="020B0609030804020204" pitchFamily="49" charset="0"/>
              </a:rPr>
              <a:t> { </a:t>
            </a:r>
            <a:r>
              <a:rPr lang="en-US" sz="1600" b="0" dirty="0">
                <a:solidFill>
                  <a:srgbClr val="0070C1"/>
                </a:solidFill>
                <a:effectLst/>
                <a:latin typeface="Menlo" panose="020B0609030804020204" pitchFamily="49" charset="0"/>
              </a:rPr>
              <a:t>username</a:t>
            </a:r>
            <a:r>
              <a:rPr lang="en-US" sz="1600" b="0" dirty="0">
                <a:solidFill>
                  <a:srgbClr val="3B3B3B"/>
                </a:solidFill>
                <a:effectLst/>
                <a:latin typeface="Menlo" panose="020B0609030804020204" pitchFamily="49" charset="0"/>
              </a:rPr>
              <a:t>, </a:t>
            </a:r>
            <a:r>
              <a:rPr lang="en-US" sz="1600" b="0" dirty="0">
                <a:solidFill>
                  <a:srgbClr val="0070C1"/>
                </a:solidFill>
                <a:effectLst/>
                <a:latin typeface="Menlo" panose="020B0609030804020204" pitchFamily="49" charset="0"/>
              </a:rPr>
              <a:t>password</a:t>
            </a:r>
            <a:r>
              <a:rPr lang="en-US" sz="1600" b="0" dirty="0">
                <a:solidFill>
                  <a:srgbClr val="3B3B3B"/>
                </a:solidFill>
                <a:effectLst/>
                <a:latin typeface="Menlo" panose="020B0609030804020204" pitchFamily="49" charset="0"/>
              </a:rPr>
              <a:t> }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err="1">
                <a:solidFill>
                  <a:srgbClr val="001080"/>
                </a:solidFill>
                <a:effectLst/>
                <a:latin typeface="Menlo" panose="020B0609030804020204" pitchFamily="49" charset="0"/>
              </a:rPr>
              <a:t>request</a:t>
            </a:r>
            <a:r>
              <a:rPr lang="en-US" sz="1600" b="0" dirty="0" err="1">
                <a:solidFill>
                  <a:srgbClr val="3B3B3B"/>
                </a:solidFill>
                <a:effectLst/>
                <a:latin typeface="Menlo" panose="020B0609030804020204" pitchFamily="49" charset="0"/>
              </a:rPr>
              <a:t>.</a:t>
            </a:r>
            <a:r>
              <a:rPr lang="en-US" sz="1600" b="0" dirty="0" err="1">
                <a:solidFill>
                  <a:srgbClr val="001080"/>
                </a:solidFill>
                <a:effectLst/>
                <a:latin typeface="Menlo" panose="020B0609030804020204" pitchFamily="49" charset="0"/>
              </a:rPr>
              <a:t>body</a:t>
            </a:r>
            <a:r>
              <a:rPr lang="en-US" sz="1600" b="0" dirty="0">
                <a:solidFill>
                  <a:srgbClr val="3B3B3B"/>
                </a:solidFill>
                <a:effectLst/>
                <a:latin typeface="Menlo" panose="020B0609030804020204" pitchFamily="49" charset="0"/>
              </a:rPr>
              <a:t>;</a:t>
            </a:r>
          </a:p>
          <a:p>
            <a:pPr>
              <a:lnSpc>
                <a:spcPct val="110000"/>
              </a:lnSpc>
              <a:buNone/>
            </a:pPr>
            <a:r>
              <a:rPr lang="en-US" sz="1600" b="0" dirty="0">
                <a:solidFill>
                  <a:srgbClr val="AF00DB"/>
                </a:solidFill>
                <a:effectLst/>
                <a:latin typeface="Menlo" panose="020B0609030804020204" pitchFamily="49" charset="0"/>
              </a:rPr>
              <a:t>  if</a:t>
            </a:r>
            <a:r>
              <a:rPr lang="en-US" sz="1600" b="0" dirty="0">
                <a:solidFill>
                  <a:srgbClr val="3B3B3B"/>
                </a:solidFill>
                <a:effectLst/>
                <a:latin typeface="Menlo" panose="020B0609030804020204" pitchFamily="49" charset="0"/>
              </a:rPr>
              <a:t> (</a:t>
            </a:r>
            <a:r>
              <a:rPr lang="en-US" sz="1600" b="0" dirty="0" err="1">
                <a:solidFill>
                  <a:srgbClr val="0070C1"/>
                </a:solidFill>
                <a:effectLst/>
                <a:latin typeface="Menlo" panose="020B0609030804020204" pitchFamily="49" charset="0"/>
              </a:rPr>
              <a:t>username</a:t>
            </a:r>
            <a:r>
              <a:rPr lang="en-US" sz="1600" b="0" dirty="0" err="1">
                <a:solidFill>
                  <a:srgbClr val="3B3B3B"/>
                </a:solidFill>
                <a:effectLst/>
                <a:latin typeface="Menlo" panose="020B0609030804020204" pitchFamily="49" charset="0"/>
              </a:rPr>
              <a:t>.</a:t>
            </a:r>
            <a:r>
              <a:rPr lang="en-US" sz="1600" b="0" dirty="0" err="1">
                <a:solidFill>
                  <a:srgbClr val="795E26"/>
                </a:solidFill>
                <a:effectLst/>
                <a:latin typeface="Menlo" panose="020B0609030804020204" pitchFamily="49" charset="0"/>
              </a:rPr>
              <a:t>toLowerCase</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a:solidFill>
                  <a:srgbClr val="A31515"/>
                </a:solidFill>
                <a:effectLst/>
                <a:latin typeface="Menlo" panose="020B0609030804020204" pitchFamily="49" charset="0"/>
              </a:rPr>
              <a:t>'user1'</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&amp;&amp;</a:t>
            </a:r>
            <a:r>
              <a:rPr lang="en-US" sz="1600" b="0" dirty="0">
                <a:solidFill>
                  <a:srgbClr val="3B3B3B"/>
                </a:solidFill>
                <a:effectLst/>
                <a:latin typeface="Menlo" panose="020B0609030804020204" pitchFamily="49" charset="0"/>
              </a:rPr>
              <a:t> </a:t>
            </a:r>
            <a:r>
              <a:rPr lang="en-US" sz="1600" b="0" dirty="0">
                <a:solidFill>
                  <a:srgbClr val="0070C1"/>
                </a:solidFill>
                <a:effectLst/>
                <a:latin typeface="Menlo" panose="020B0609030804020204" pitchFamily="49" charset="0"/>
              </a:rPr>
              <a:t>password</a:t>
            </a:r>
            <a:r>
              <a:rPr lang="en-US" sz="1600" b="0" dirty="0">
                <a:solidFill>
                  <a:srgbClr val="3B3B3B"/>
                </a:solidFill>
                <a:effectLst/>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sekret</a:t>
            </a:r>
            <a:r>
              <a:rPr lang="en-US" sz="1600" b="0" dirty="0">
                <a:solidFill>
                  <a:srgbClr val="A31515"/>
                </a:solidFill>
                <a:effectLst/>
                <a:latin typeface="Menlo" panose="020B0609030804020204" pitchFamily="49" charset="0"/>
              </a:rPr>
              <a:t>'</a:t>
            </a:r>
            <a:r>
              <a:rPr lang="en-US" sz="1600" b="0" dirty="0">
                <a:solidFill>
                  <a:srgbClr val="3B3B3B"/>
                </a:solidFill>
                <a:effectLst/>
                <a:latin typeface="Menlo" panose="020B0609030804020204" pitchFamily="49" charset="0"/>
              </a:rPr>
              <a:t>) {</a:t>
            </a:r>
          </a:p>
          <a:p>
            <a:pPr>
              <a:lnSpc>
                <a:spcPct val="110000"/>
              </a:lnSpc>
            </a:pPr>
            <a:r>
              <a:rPr lang="en-US" sz="1600" b="0" dirty="0">
                <a:solidFill>
                  <a:srgbClr val="001080"/>
                </a:solidFill>
                <a:effectLst/>
                <a:latin typeface="Menlo" panose="020B0609030804020204" pitchFamily="49" charset="0"/>
              </a:rPr>
              <a:t>    </a:t>
            </a:r>
            <a:r>
              <a:rPr lang="en-US" sz="1600" b="0" dirty="0" err="1">
                <a:solidFill>
                  <a:srgbClr val="001080"/>
                </a:solidFill>
                <a:effectLst/>
                <a:latin typeface="Menlo" panose="020B0609030804020204" pitchFamily="49" charset="0"/>
              </a:rPr>
              <a:t>response</a:t>
            </a:r>
            <a:r>
              <a:rPr lang="en-US" sz="1600" b="0" dirty="0" err="1">
                <a:solidFill>
                  <a:srgbClr val="3B3B3B"/>
                </a:solidFill>
                <a:effectLst/>
                <a:latin typeface="Menlo" panose="020B0609030804020204" pitchFamily="49" charset="0"/>
              </a:rPr>
              <a:t>.</a:t>
            </a:r>
            <a:r>
              <a:rPr lang="en-US" sz="1600" b="0" dirty="0" err="1">
                <a:solidFill>
                  <a:srgbClr val="795E26"/>
                </a:solidFill>
                <a:effectLst/>
                <a:latin typeface="Menlo" panose="020B0609030804020204" pitchFamily="49" charset="0"/>
              </a:rPr>
              <a:t>send</a:t>
            </a:r>
            <a:r>
              <a:rPr lang="en-US" sz="1600" b="0" dirty="0">
                <a:solidFill>
                  <a:srgbClr val="3B3B3B"/>
                </a:solidFill>
                <a:effectLst/>
                <a:latin typeface="Menlo" panose="020B0609030804020204" pitchFamily="49" charset="0"/>
              </a:rPr>
              <a:t>({ </a:t>
            </a:r>
            <a:r>
              <a:rPr lang="en-US" sz="1600" b="0" dirty="0">
                <a:solidFill>
                  <a:srgbClr val="001080"/>
                </a:solidFill>
                <a:effectLst/>
                <a:latin typeface="Menlo" panose="020B0609030804020204" pitchFamily="49" charset="0"/>
              </a:rPr>
              <a:t>success:</a:t>
            </a:r>
            <a:r>
              <a:rPr lang="en-US" sz="1600" b="0" dirty="0">
                <a:solidFill>
                  <a:srgbClr val="3B3B3B"/>
                </a:solidFill>
                <a:effectLst/>
                <a:latin typeface="Menlo" panose="020B0609030804020204" pitchFamily="49" charset="0"/>
              </a:rPr>
              <a:t> </a:t>
            </a:r>
            <a:r>
              <a:rPr lang="en-US" sz="1600" b="0" dirty="0">
                <a:solidFill>
                  <a:srgbClr val="0000FF"/>
                </a:solidFill>
                <a:effectLst/>
                <a:latin typeface="Menlo" panose="020B0609030804020204" pitchFamily="49" charset="0"/>
              </a:rPr>
              <a:t>true</a:t>
            </a:r>
            <a:r>
              <a:rPr lang="en-US" sz="1600" b="0" dirty="0">
                <a:solidFill>
                  <a:srgbClr val="3B3B3B"/>
                </a:solidFill>
                <a:effectLst/>
                <a:latin typeface="Menlo" panose="020B0609030804020204" pitchFamily="49" charset="0"/>
              </a:rPr>
              <a:t>, </a:t>
            </a:r>
            <a:r>
              <a:rPr lang="en-US" sz="1600" b="0" dirty="0" err="1">
                <a:solidFill>
                  <a:srgbClr val="001080"/>
                </a:solidFill>
                <a:effectLst/>
                <a:latin typeface="Menlo" panose="020B0609030804020204" pitchFamily="49" charset="0"/>
              </a:rPr>
              <a:t>numLogins</a:t>
            </a:r>
            <a:r>
              <a:rPr lang="en-US" sz="1600" b="0" dirty="0">
                <a:solidFill>
                  <a:srgbClr val="00108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r>
              <a:rPr lang="en-US" sz="1600" b="0" dirty="0" err="1">
                <a:solidFill>
                  <a:srgbClr val="001080"/>
                </a:solidFill>
                <a:effectLst/>
                <a:latin typeface="Menlo" panose="020B0609030804020204" pitchFamily="49" charset="0"/>
              </a:rPr>
              <a:t>numLogins</a:t>
            </a:r>
            <a:r>
              <a:rPr lang="en-US" sz="1600" b="0" dirty="0">
                <a:solidFill>
                  <a:srgbClr val="000000"/>
                </a:solidFill>
                <a:effectLst/>
                <a:latin typeface="Menlo" panose="020B0609030804020204" pitchFamily="49" charset="0"/>
              </a:rPr>
              <a:t>++</a:t>
            </a:r>
            <a:r>
              <a:rPr lang="en-US" sz="1600" b="0" dirty="0">
                <a:solidFill>
                  <a:srgbClr val="3B3B3B"/>
                </a:solidFill>
                <a:effectLst/>
                <a:latin typeface="Menlo" panose="020B0609030804020204" pitchFamily="49" charset="0"/>
              </a:rPr>
              <a:t> });</a:t>
            </a:r>
          </a:p>
          <a:p>
            <a:pPr>
              <a:lnSpc>
                <a:spcPct val="110000"/>
              </a:lnSpc>
              <a:buNone/>
            </a:pPr>
            <a:r>
              <a:rPr lang="en-US" sz="1600" b="0" dirty="0">
                <a:solidFill>
                  <a:srgbClr val="3B3B3B"/>
                </a:solidFill>
                <a:effectLst/>
                <a:latin typeface="Menlo" panose="020B0609030804020204" pitchFamily="49" charset="0"/>
              </a:rPr>
              <a:t>  } </a:t>
            </a:r>
            <a:r>
              <a:rPr lang="en-US" sz="1600" b="0" dirty="0">
                <a:solidFill>
                  <a:srgbClr val="AF00DB"/>
                </a:solidFill>
                <a:effectLst/>
                <a:latin typeface="Menlo" panose="020B0609030804020204" pitchFamily="49" charset="0"/>
              </a:rPr>
              <a:t>else</a:t>
            </a:r>
            <a:r>
              <a:rPr lang="en-US" sz="1600" b="0" dirty="0">
                <a:solidFill>
                  <a:srgbClr val="3B3B3B"/>
                </a:solidFill>
                <a:effectLst/>
                <a:latin typeface="Menlo" panose="020B0609030804020204" pitchFamily="49" charset="0"/>
              </a:rPr>
              <a:t> {</a:t>
            </a:r>
          </a:p>
          <a:p>
            <a:pPr>
              <a:lnSpc>
                <a:spcPct val="110000"/>
              </a:lnSpc>
              <a:buNone/>
            </a:pPr>
            <a:r>
              <a:rPr lang="en-US" sz="1600" b="0" dirty="0">
                <a:solidFill>
                  <a:srgbClr val="001080"/>
                </a:solidFill>
                <a:effectLst/>
                <a:latin typeface="Menlo" panose="020B0609030804020204" pitchFamily="49" charset="0"/>
              </a:rPr>
              <a:t>    </a:t>
            </a:r>
            <a:r>
              <a:rPr lang="en-US" sz="1600" b="0" dirty="0" err="1">
                <a:solidFill>
                  <a:srgbClr val="001080"/>
                </a:solidFill>
                <a:effectLst/>
                <a:latin typeface="Menlo" panose="020B0609030804020204" pitchFamily="49" charset="0"/>
              </a:rPr>
              <a:t>response</a:t>
            </a:r>
            <a:r>
              <a:rPr lang="en-US" sz="1600" b="0" dirty="0" err="1">
                <a:solidFill>
                  <a:srgbClr val="3B3B3B"/>
                </a:solidFill>
                <a:effectLst/>
                <a:latin typeface="Menlo" panose="020B0609030804020204" pitchFamily="49" charset="0"/>
              </a:rPr>
              <a:t>.</a:t>
            </a:r>
            <a:r>
              <a:rPr lang="en-US" sz="1600" b="0" dirty="0" err="1">
                <a:solidFill>
                  <a:srgbClr val="795E26"/>
                </a:solidFill>
                <a:effectLst/>
                <a:latin typeface="Menlo" panose="020B0609030804020204" pitchFamily="49" charset="0"/>
              </a:rPr>
              <a:t>send</a:t>
            </a:r>
            <a:r>
              <a:rPr lang="en-US" sz="1600" b="0" dirty="0">
                <a:solidFill>
                  <a:srgbClr val="3B3B3B"/>
                </a:solidFill>
                <a:effectLst/>
                <a:latin typeface="Menlo" panose="020B0609030804020204" pitchFamily="49" charset="0"/>
              </a:rPr>
              <a:t>({ </a:t>
            </a:r>
            <a:r>
              <a:rPr lang="en-US" sz="1600" b="0" dirty="0">
                <a:solidFill>
                  <a:srgbClr val="001080"/>
                </a:solidFill>
                <a:effectLst/>
                <a:latin typeface="Menlo" panose="020B0609030804020204" pitchFamily="49" charset="0"/>
              </a:rPr>
              <a:t>error:</a:t>
            </a:r>
            <a:r>
              <a:rPr lang="en-US" sz="1600" b="0" dirty="0">
                <a:solidFill>
                  <a:srgbClr val="3B3B3B"/>
                </a:solidFill>
                <a:effectLst/>
                <a:latin typeface="Menlo" panose="020B0609030804020204" pitchFamily="49" charset="0"/>
              </a:rPr>
              <a:t> </a:t>
            </a:r>
            <a:r>
              <a:rPr lang="en-US" sz="1600" b="0" dirty="0">
                <a:solidFill>
                  <a:srgbClr val="A31515"/>
                </a:solidFill>
                <a:effectLst/>
                <a:latin typeface="Menlo" panose="020B0609030804020204" pitchFamily="49" charset="0"/>
              </a:rPr>
              <a:t>'Invalid username or password'</a:t>
            </a:r>
            <a:r>
              <a:rPr lang="en-US" sz="1600" b="0" dirty="0">
                <a:solidFill>
                  <a:srgbClr val="3B3B3B"/>
                </a:solidFill>
                <a:effectLst/>
                <a:latin typeface="Menlo" panose="020B0609030804020204" pitchFamily="49" charset="0"/>
              </a:rPr>
              <a:t> });</a:t>
            </a:r>
          </a:p>
          <a:p>
            <a:pPr>
              <a:lnSpc>
                <a:spcPct val="110000"/>
              </a:lnSpc>
              <a:buNone/>
            </a:pPr>
            <a:r>
              <a:rPr lang="en-US" sz="1600" b="0" dirty="0">
                <a:solidFill>
                  <a:srgbClr val="3B3B3B"/>
                </a:solidFill>
                <a:effectLst/>
                <a:latin typeface="Menlo" panose="020B0609030804020204" pitchFamily="49" charset="0"/>
              </a:rPr>
              <a:t>  }</a:t>
            </a:r>
          </a:p>
          <a:p>
            <a:pPr>
              <a:lnSpc>
                <a:spcPct val="110000"/>
              </a:lnSpc>
              <a:buNone/>
            </a:pPr>
            <a:r>
              <a:rPr lang="en-US" sz="1600" b="0" dirty="0">
                <a:solidFill>
                  <a:srgbClr val="3B3B3B"/>
                </a:solidFill>
                <a:effectLst/>
                <a:latin typeface="Menlo" panose="020B0609030804020204" pitchFamily="49" charset="0"/>
              </a:rPr>
              <a:t>});</a:t>
            </a:r>
          </a:p>
        </p:txBody>
      </p:sp>
    </p:spTree>
    <p:extLst>
      <p:ext uri="{BB962C8B-B14F-4D97-AF65-F5344CB8AC3E}">
        <p14:creationId xmlns:p14="http://schemas.microsoft.com/office/powerpoint/2010/main" val="11561708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23128</TotalTime>
  <Words>3487</Words>
  <Application>Microsoft Macintosh PowerPoint</Application>
  <PresentationFormat>Widescreen</PresentationFormat>
  <Paragraphs>366</Paragraphs>
  <Slides>30</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Ink Free</vt:lpstr>
      <vt:lpstr>Menlo</vt:lpstr>
      <vt:lpstr>Verdana</vt:lpstr>
      <vt:lpstr>Arial</vt:lpstr>
      <vt:lpstr>Calibri</vt:lpstr>
      <vt:lpstr>Aptos</vt:lpstr>
      <vt:lpstr>Helvetica Neue</vt:lpstr>
      <vt:lpstr>Andale Mono</vt:lpstr>
      <vt:lpstr>Helvetica Light</vt:lpstr>
      <vt:lpstr>Office Theme</vt:lpstr>
      <vt:lpstr>CS 4530: Fundamentals of Software Engineering Module 4.1: Web Applications</vt:lpstr>
      <vt:lpstr>Learning Goals for this Lesson</vt:lpstr>
      <vt:lpstr>So, software engineering must encompass:</vt:lpstr>
      <vt:lpstr>Web Applications are Distributed Systems</vt:lpstr>
      <vt:lpstr>An Insultingly Shallow Intro to Networking</vt:lpstr>
      <vt:lpstr>An Insultingly Shallow Intro to Networking</vt:lpstr>
      <vt:lpstr>An Insultingly Shallow Intro to Networking</vt:lpstr>
      <vt:lpstr>Application Layer Abstractions: RPC/REST</vt:lpstr>
      <vt:lpstr>Application Layer Abstractions: RPC/REST  in Express</vt:lpstr>
      <vt:lpstr>Application Layer Abstractions</vt:lpstr>
      <vt:lpstr>Application Layer Abstractions</vt:lpstr>
      <vt:lpstr>Learning Goals for this Lesson</vt:lpstr>
      <vt:lpstr>Building Real Client-Server Apps</vt:lpstr>
      <vt:lpstr>State and statelessness</vt:lpstr>
      <vt:lpstr>State and statelessness</vt:lpstr>
      <vt:lpstr>Three parts of a web server</vt:lpstr>
      <vt:lpstr>CSR Architecture</vt:lpstr>
      <vt:lpstr>CSR Architecture: Service interface</vt:lpstr>
      <vt:lpstr>Testing</vt:lpstr>
      <vt:lpstr>Web Applications and Scalaibility</vt:lpstr>
      <vt:lpstr>Scaling &amp; the database bottleneck</vt:lpstr>
      <vt:lpstr>Scaling &amp; the database bottleneck</vt:lpstr>
      <vt:lpstr>Scaling &amp; the database bottleneck</vt:lpstr>
      <vt:lpstr>Microservices</vt:lpstr>
      <vt:lpstr>Microservices</vt:lpstr>
      <vt:lpstr>Microservices</vt:lpstr>
      <vt:lpstr>GameNite is Monolithic</vt:lpstr>
      <vt:lpstr>Foreshadowing</vt:lpstr>
      <vt:lpstr>Review</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2: From Requirements to Code: Test-Driven Development</dc:title>
  <dc:creator>Mitchell Wand</dc:creator>
  <cp:lastModifiedBy>Simmons, Rob</cp:lastModifiedBy>
  <cp:revision>240</cp:revision>
  <dcterms:created xsi:type="dcterms:W3CDTF">2021-01-07T15:19:22Z</dcterms:created>
  <dcterms:modified xsi:type="dcterms:W3CDTF">2025-12-31T13:46:25Z</dcterms:modified>
</cp:coreProperties>
</file>